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7" r:id="rId7"/>
    <p:sldId id="268" r:id="rId8"/>
    <p:sldId id="265" r:id="rId9"/>
    <p:sldId id="259" r:id="rId10"/>
    <p:sldId id="266" r:id="rId11"/>
    <p:sldId id="264" r:id="rId12"/>
    <p:sldId id="260" r:id="rId13"/>
    <p:sldId id="25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5" r:id="rId39"/>
    <p:sldId id="297" r:id="rId40"/>
    <p:sldId id="302" r:id="rId41"/>
    <p:sldId id="303" r:id="rId42"/>
    <p:sldId id="298" r:id="rId43"/>
    <p:sldId id="292" r:id="rId44"/>
    <p:sldId id="293" r:id="rId45"/>
    <p:sldId id="294" r:id="rId46"/>
    <p:sldId id="299" r:id="rId47"/>
    <p:sldId id="300" r:id="rId48"/>
    <p:sldId id="301" r:id="rId49"/>
    <p:sldId id="305" r:id="rId50"/>
    <p:sldId id="306" r:id="rId51"/>
    <p:sldId id="304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25" r:id="rId62"/>
    <p:sldId id="323" r:id="rId63"/>
    <p:sldId id="324" r:id="rId64"/>
    <p:sldId id="316" r:id="rId65"/>
    <p:sldId id="318" r:id="rId66"/>
    <p:sldId id="322" r:id="rId67"/>
    <p:sldId id="317" r:id="rId68"/>
    <p:sldId id="321" r:id="rId69"/>
    <p:sldId id="320" r:id="rId70"/>
    <p:sldId id="319" r:id="rId71"/>
    <p:sldId id="327" r:id="rId72"/>
    <p:sldId id="328" r:id="rId73"/>
    <p:sldId id="329" r:id="rId74"/>
    <p:sldId id="331" r:id="rId75"/>
    <p:sldId id="326" r:id="rId76"/>
    <p:sldId id="332" r:id="rId77"/>
    <p:sldId id="333" r:id="rId78"/>
    <p:sldId id="334" r:id="rId79"/>
    <p:sldId id="335" r:id="rId80"/>
    <p:sldId id="338" r:id="rId81"/>
    <p:sldId id="339" r:id="rId82"/>
    <p:sldId id="340" r:id="rId83"/>
    <p:sldId id="341" r:id="rId84"/>
    <p:sldId id="336" r:id="rId85"/>
    <p:sldId id="342" r:id="rId86"/>
    <p:sldId id="343" r:id="rId87"/>
    <p:sldId id="344" r:id="rId88"/>
    <p:sldId id="345" r:id="rId89"/>
    <p:sldId id="347" r:id="rId90"/>
    <p:sldId id="348" r:id="rId91"/>
    <p:sldId id="346" r:id="rId92"/>
    <p:sldId id="352" r:id="rId93"/>
    <p:sldId id="357" r:id="rId94"/>
    <p:sldId id="358" r:id="rId95"/>
    <p:sldId id="359" r:id="rId96"/>
    <p:sldId id="355" r:id="rId97"/>
    <p:sldId id="354" r:id="rId98"/>
    <p:sldId id="337" r:id="rId99"/>
    <p:sldId id="351" r:id="rId100"/>
    <p:sldId id="353" r:id="rId101"/>
    <p:sldId id="350" r:id="rId102"/>
    <p:sldId id="349" r:id="rId10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1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8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36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4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A1CDAE-6C87-4202-A8F1-C040EA9C02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1B0DA3-4FAA-476D-868C-68B89B5FD0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cle.com/games/boutboulman/learn-the-armenian-alphabet-in-order" TargetMode="External"/><Relationship Id="rId2" Type="http://schemas.openxmlformats.org/officeDocument/2006/relationships/hyperlink" Target="http://www.hayad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gitale-sammlungen.ulb.uni-bonn.de/topic/titles/17269" TargetMode="External"/><Relationship Id="rId5" Type="http://schemas.openxmlformats.org/officeDocument/2006/relationships/hyperlink" Target="http://calfa.fr/" TargetMode="External"/><Relationship Id="rId4" Type="http://schemas.openxmlformats.org/officeDocument/2006/relationships/hyperlink" Target="http://www.digilib.a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196B-C285-4279-99BC-F681A41CAE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Poredbena gramatika ie. jezika - armenski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8B7C-5F3C-48C9-A190-0AD616FF7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Ranko Matasović</a:t>
            </a:r>
          </a:p>
          <a:p>
            <a:r>
              <a:rPr lang="hr-HR" dirty="0"/>
              <a:t>Sveučilište u Zagrebu i razred za filologiju hazu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BAEA1E-FEDC-4A5A-ADDB-FF42E647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35" y="0"/>
            <a:ext cx="4800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6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62D0-396D-4EFC-B971-723256D8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Mojsije Korenski, „otac povijesti”</a:t>
            </a:r>
            <a:endParaRPr lang="en-US" dirty="0"/>
          </a:p>
        </p:txBody>
      </p:sp>
      <p:pic>
        <p:nvPicPr>
          <p:cNvPr id="5" name="Content Placeholder 4" descr="A picture containing indoor, table, photo, covered&#10;&#10;Description automatically generated">
            <a:extLst>
              <a:ext uri="{FF2B5EF4-FFF2-40B4-BE49-F238E27FC236}">
                <a16:creationId xmlns:a16="http://schemas.microsoft.com/office/drawing/2014/main" id="{33032D02-1CC5-41CE-B6C0-6DD0AA400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2" y="1809947"/>
            <a:ext cx="4699739" cy="3242820"/>
          </a:xfr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5EA294D8-559F-4012-8B2C-1A980F460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98" y="1616433"/>
            <a:ext cx="36004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74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2BA7-AB35-4446-B60B-9D9F268C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Upotreba infinitiva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889F-CF6B-4B03-8E00-94F74977A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kami-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agawor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-el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dma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 want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-1pl.pres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rule-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he.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želimo da on bude kralj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(Luke 19.14)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742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7019-F5EA-4C58-AE0C-6344FA0B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Perifrastička konstrukcija s participom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D8A4-D1EC-427B-9568-9CFD3889E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ē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write-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is   your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Pisao 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hr-HR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Vršitelj radnje izriče se u genitivu (ili posvojnom zamjenicom):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gorc-eal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ē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z-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gorc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work-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 your  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Učinio si posao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ber-eal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ē  z-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šiš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.gen.pl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bring-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is 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flask-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Donijeli su bocu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11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73FD-8AFF-4938-A9C4-4DA8568F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Kauzativ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D7BF4-4A3A-4388-A9C0-621B64BCE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-tvori se dodavanjem sufiksa –</a:t>
            </a:r>
            <a:r>
              <a:rPr lang="hr-HR" i="1" dirty="0"/>
              <a:t>uc</a:t>
            </a:r>
            <a:r>
              <a:rPr lang="hr-HR" i="1" baseline="30000" dirty="0"/>
              <a:t>c</a:t>
            </a:r>
            <a:r>
              <a:rPr lang="hr-HR" i="1" dirty="0"/>
              <a:t>an- </a:t>
            </a:r>
            <a:r>
              <a:rPr lang="hr-HR" dirty="0"/>
              <a:t>korijenu</a:t>
            </a:r>
            <a:r>
              <a:rPr lang="hr-HR" i="1" dirty="0"/>
              <a:t>, </a:t>
            </a:r>
            <a:r>
              <a:rPr lang="hr-HR" dirty="0"/>
              <a:t>npr. </a:t>
            </a:r>
            <a:r>
              <a:rPr lang="hr-HR" i="1" dirty="0"/>
              <a:t>usanim </a:t>
            </a:r>
            <a:r>
              <a:rPr lang="hr-HR" dirty="0"/>
              <a:t>‘učiti’ &gt;&gt; kauz. </a:t>
            </a:r>
            <a:r>
              <a:rPr lang="hr-HR" i="1" dirty="0"/>
              <a:t>usuc</a:t>
            </a:r>
            <a:r>
              <a:rPr lang="hr-HR" i="1" baseline="30000" dirty="0"/>
              <a:t>c</a:t>
            </a:r>
            <a:r>
              <a:rPr lang="hr-HR" i="1" dirty="0"/>
              <a:t>anem </a:t>
            </a:r>
            <a:r>
              <a:rPr lang="hr-HR" dirty="0"/>
              <a:t>‘poučavati’</a:t>
            </a:r>
          </a:p>
          <a:p>
            <a:endParaRPr lang="hr-HR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anemk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anes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anek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anen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9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58502-5D8C-471B-A25D-CA213271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Armenski alfabet</a:t>
            </a:r>
            <a:endParaRPr lang="en-US" dirty="0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D6412AEF-8F09-48CB-8381-687B047B2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50" y="1846263"/>
            <a:ext cx="7825026" cy="4022725"/>
          </a:xfrm>
        </p:spPr>
      </p:pic>
    </p:spTree>
    <p:extLst>
      <p:ext uri="{BB962C8B-B14F-4D97-AF65-F5344CB8AC3E}">
        <p14:creationId xmlns:p14="http://schemas.microsoft.com/office/powerpoint/2010/main" val="101192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BAC5-47AC-41A3-8D10-0CB78BCA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Natpis iz Nazareta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FB363-AA2E-4A4F-9D4A-ABB33C82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31B33E-5DAE-4FE9-A35D-CF68539D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22" y="2398105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2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906E-2D2F-4B0C-BFD6-654A1512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Armenski alfabet i tekstovi (neki linkovi)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1186-548D-4416-B3C6-37059402F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https://universeofmemory.com/armenian-language-resources/ </a:t>
            </a:r>
          </a:p>
          <a:p>
            <a:r>
              <a:rPr lang="en-US" dirty="0">
                <a:hlinkClick r:id="rId2"/>
              </a:rPr>
              <a:t>http://www.hayadar.com/</a:t>
            </a:r>
            <a:r>
              <a:rPr lang="hr-HR" dirty="0"/>
              <a:t> - transliteracija na (zapadni!) armenski</a:t>
            </a:r>
          </a:p>
          <a:p>
            <a:r>
              <a:rPr lang="hr-HR" dirty="0">
                <a:hlinkClick r:id="rId3"/>
              </a:rPr>
              <a:t>https://www.sporcle.com/games/boutboulman/learn-the-armenian-alphabet-in-order</a:t>
            </a:r>
            <a:endParaRPr lang="hr-HR" dirty="0"/>
          </a:p>
          <a:p>
            <a:r>
              <a:rPr lang="hr-HR" dirty="0"/>
              <a:t>- kviz za provjeru znanja alfabeta</a:t>
            </a:r>
          </a:p>
          <a:p>
            <a:r>
              <a:rPr lang="hr-HR" dirty="0">
                <a:hlinkClick r:id="rId4"/>
              </a:rPr>
              <a:t>www.digilib.am</a:t>
            </a:r>
            <a:r>
              <a:rPr lang="hr-HR" dirty="0"/>
              <a:t> – digitalni repozitorij tekstova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hr-HR" dirty="0">
                <a:hlinkClick r:id="rId5"/>
              </a:rPr>
              <a:t>calfa.fr</a:t>
            </a:r>
            <a:r>
              <a:rPr lang="hr-HR" dirty="0"/>
              <a:t> – armenski rječnici</a:t>
            </a:r>
          </a:p>
          <a:p>
            <a:r>
              <a:rPr lang="hr-HR" dirty="0">
                <a:hlinkClick r:id="rId6"/>
              </a:rPr>
              <a:t>http://digitale-sammlungen.ulb.uni-bonn.de/topic/titles/17269</a:t>
            </a:r>
            <a:endParaRPr lang="hr-HR" dirty="0"/>
          </a:p>
          <a:p>
            <a:r>
              <a:rPr lang="hr-HR" dirty="0"/>
              <a:t> – staroarmenski tekstovi 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9DFDD-64B5-4B85-BB19-22920EE3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Punktuacija i kratice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F965-AE29-4B9C-8784-EFAA2BB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&lt;:&gt;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točka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&lt;,&gt;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zarez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&lt;̀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dvotočje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&lt;~&gt;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uskličnik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&lt;՞&gt;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upitnik</a:t>
            </a:r>
          </a:p>
          <a:p>
            <a:pPr marL="0" indent="0"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astuac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surb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amenayn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cio, sav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patasxani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odgovor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</a:rPr>
              <a:t>&lt;ow&gt; = /u/ (kao u grčkom); &lt;e-&gt; = /ye-/; &lt;f&gt; i &lt;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ō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dolaze u starim tekstovima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8052-DB07-4DE1-B851-30AC67C7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Fonologija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A781F-C2A3-4CDF-A890-13E8A2802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zv.		asp.		bezv.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		p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b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	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		k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g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		c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j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	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ĵ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				ž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				z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5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3E02-2812-4438-84EE-A91FA8DB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D6FAC-7152-4C5B-9B77-93AF9C197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Sonanti i glajdovi: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	ł	m	n	r	ṙ	v (w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ispred samoglasnika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	y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Ograničena distribucija/alternacije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l/ł, v/w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leaṙn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planina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lerin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baṙk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riječi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‑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Riječ ne može počinjati s </a:t>
            </a:r>
            <a:r>
              <a:rPr lang="hr-HR" sz="1800" i="1" dirty="0">
                <a:latin typeface="Times New Roman" panose="02020603050405020304" pitchFamily="18" charset="0"/>
              </a:rPr>
              <a:t>r-</a:t>
            </a:r>
            <a:r>
              <a:rPr lang="hr-HR" sz="1800" dirty="0">
                <a:latin typeface="Times New Roman" panose="02020603050405020304" pitchFamily="18" charset="0"/>
              </a:rPr>
              <a:t>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žrvanj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PIE *g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wōn (Skt.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grā́van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OCS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žrьny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titłos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G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títlos</a:t>
            </a:r>
            <a:r>
              <a:rPr lang="hr-H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tałant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‘talent’ &lt; G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tálanton</a:t>
            </a:r>
            <a:r>
              <a:rPr lang="hr-H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srednjoarm. </a:t>
            </a:r>
            <a:r>
              <a:rPr lang="hr-H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ł &gt;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hr-HR" sz="2000" dirty="0">
                <a:latin typeface="Times New Roman" panose="02020603050405020304" pitchFamily="18" charset="0"/>
              </a:rPr>
              <a:t>Minimalni parovi: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biti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goł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lopov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or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tał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endParaRPr lang="hr-HR" sz="2000" dirty="0">
              <a:latin typeface="Times New Roman" panose="02020603050405020304" pitchFamily="18" charset="0"/>
            </a:endParaRPr>
          </a:p>
          <a:p>
            <a:r>
              <a:rPr lang="hr-HR" dirty="0"/>
              <a:t>/h/ se gubi: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hamboyr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poljubac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gruz.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ambori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sirov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gruz.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Disimilacija: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sireac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volio 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voljet ću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siresc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voljet ćeš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(&lt;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2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07AC-9FC2-4338-8454-1E503DA0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Vokalizam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1E1E-FE96-407D-A386-3F17FFB4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u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ē			ә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e		o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a</a:t>
            </a: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ә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se piše samo na početku riječi: </a:t>
            </a:r>
            <a:endParaRPr lang="hr-HR" dirty="0"/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ǝmpem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pijem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ǝłjam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tražim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izgovaralo se između sugl. skupina: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skzbnakan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početku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ǝskǝzbǝnakan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usp. aor.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nosio 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mnac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mǝnac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‘ostao je’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ē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&lt; *ey je vjerojatno bilo zatvoreno ẹ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2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2DFA-9FBF-4840-BFE0-BAB9B0A4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Smjene samoglasnika izazvane naglaskom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EAB03-16FB-4E9E-8C4D-E6ED2E947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Naglasak je uvijek na zadnjem slogu (kao u francuskom). Dodavanje nastavka u riječi izaziva promjenu mjesta naglaska, pa prethodni vokal često ispada ili se mijenja: i &gt; 0, u &gt; 0, ea &gt; e, oy &gt; u,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i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srce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vatra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dustr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kći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dster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mēg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loys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svjetlo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jetra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lerdi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ay, aw,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ne mijenjaju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narod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xotoy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očuvano na početku ispred jednog suglasnika: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iž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iži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na kraju riječi iza jednog suglasnika: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 očuvano u jednosložnim riječima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7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C5CE-4BB3-4061-A96F-F716F018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 za prijepis armenskih slova preko chat-a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6BF41-51FD-471C-9921-2A7E345CC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է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ē prepisati kao e:</a:t>
            </a:r>
          </a:p>
          <a:p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ը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ə prepisati kao q</a:t>
            </a:r>
          </a:p>
          <a:p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ջ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ǰ prepisati kao dž</a:t>
            </a:r>
          </a:p>
          <a:p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ց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prepisati kao ch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(sva druga slova za aspirirane suglasnike prepisati s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umjesto 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0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18E6-4429-4DF9-99F2-278750FF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Osnove povijesti armenskoga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BA71-632E-4E87-9080-82E94190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Heinrich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Hübschmann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1877 – armenski kako samostalna grana ie. jezika</a:t>
            </a:r>
          </a:p>
          <a:p>
            <a:r>
              <a:rPr lang="hr-HR" sz="1800" dirty="0">
                <a:latin typeface="Times New Roman" panose="02020603050405020304" pitchFamily="18" charset="0"/>
              </a:rPr>
              <a:t>Ime </a:t>
            </a:r>
            <a:r>
              <a:rPr lang="hr-HR" sz="1800" i="1" dirty="0">
                <a:latin typeface="Times New Roman" panose="02020603050405020304" pitchFamily="18" charset="0"/>
              </a:rPr>
              <a:t>Armenia </a:t>
            </a:r>
            <a:r>
              <a:rPr lang="hr-HR" sz="1800" dirty="0">
                <a:latin typeface="Times New Roman" panose="02020603050405020304" pitchFamily="18" charset="0"/>
              </a:rPr>
              <a:t>pojavljuje se po prvi put u staroperzijskome (Behistun, Darijev natpis)</a:t>
            </a:r>
          </a:p>
          <a:p>
            <a:r>
              <a:rPr lang="hr-HR" sz="1800" dirty="0">
                <a:latin typeface="Times New Roman" panose="02020603050405020304" pitchFamily="18" charset="0"/>
              </a:rPr>
              <a:t>Od Perzijanaca su to ime preuzeli Grci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Herodot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(VII, 73)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Armenci kao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Phrygôn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ápoikoi</a:t>
            </a:r>
            <a:endParaRPr lang="hr-HR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Armenci sami sebe nazivaju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Hay-k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(po pučkoj etimologiji ‘potomci Haika’);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prava je etimologija sporna (od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hattya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usp. het.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Hatti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ili od 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gospodar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pósis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Nepoznato je kako su se i odakle pretci Armenaca doselili u Armeniju.</a:t>
            </a:r>
          </a:p>
          <a:p>
            <a:r>
              <a:rPr lang="hr-HR" sz="1800" dirty="0">
                <a:latin typeface="Times New Roman" panose="02020603050405020304" pitchFamily="18" charset="0"/>
              </a:rPr>
              <a:t>U 2. tis. pr. Kr. u Armeniji su živjeli govornici neie. hurijskoga/urartskoga. Posuđenice: arm.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astem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oženiti se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ašte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žena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hnjor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jabuka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hinzuri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&lt;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rart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šuǝ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ułt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hur.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uḷtu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arm.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knik</a:t>
            </a:r>
            <a:r>
              <a:rPr lang="en-GB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pečat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hur.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akad.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kanīku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Velik dio arm. rječnika ima nepoznatu etimologiju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hariwr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‘punica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ełegn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‘trska’,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azg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‘narod’, itd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0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3D0E-3FE4-444B-BE7D-FFCC77F3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Deklinacija (sg.)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D0C095-8881-4095-B51D-570E8894D0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3049905"/>
          <a:ext cx="10058400" cy="16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93564781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05924723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43233616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1631252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688336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15967389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8954772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03105192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186117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9996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Nom.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19614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Acc.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43375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Gen.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beranoy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90128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Dat.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beranoy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53341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Loc.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000859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Abl.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azgē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banē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covē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beranoy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074592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Inst.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azgaw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baniw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beranov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1520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18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A4DA-4E7E-4A23-8752-3EC6B5F4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Prezent glagola </a:t>
            </a:r>
            <a:r>
              <a:rPr lang="hr-HR" i="1" dirty="0"/>
              <a:t>sirem</a:t>
            </a:r>
            <a:r>
              <a:rPr lang="hr-HR" dirty="0"/>
              <a:t> ‘voljeti’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7BAE-3F1A-4954-94AC-885F194A3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sire-m			sire-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sire-s	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sirēk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*sire-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yk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*sire-y	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88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B743-F0D7-4EE6-A0D0-9E6FAE0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Deklinacija (pl.)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7B08D8-2E38-4C6F-9CB3-BEC53E2333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3049905"/>
          <a:ext cx="10058400" cy="16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92529729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44936713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33267596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39978592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683085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05266780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09371947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78733141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39515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52480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Nom.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90475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Acc.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15710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Gen.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azgacʿ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covucʿ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06400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Dat.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azgacʿ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covucʿ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63432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Loc.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10470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Abl.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azgacʿ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covucʿ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beranocʿ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431673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Inst.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azgawkʿ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baniwkʿ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covukʿ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beranovkʿ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372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721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C922-A961-42F5-85A3-DBFB6299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Armenski vokalizam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8E958-4C38-4251-A158-5A8EB6883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*e &gt;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r-HR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*b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eroh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phér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*g'erh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starac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gérōn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oset.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zarond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hr-H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Ie.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*o &gt;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*pod-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stopalo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póda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*lowh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lavo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loúomai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lóathar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posuda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loganam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hr-H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*a, *h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&gt;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r-HR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eg’oh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tjeram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ō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ájāmi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gozba, svetkovina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dapánē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stnord.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tafn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žrtva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tawn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‘feast’.</a:t>
            </a:r>
          </a:p>
          <a:p>
            <a:r>
              <a:rPr lang="hr-HR" dirty="0"/>
              <a:t>Problemi: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garun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proljeće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wesnos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vesná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oculus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ateam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mrzim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odium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mržnja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steng.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atol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ružan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99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D294-F43B-423A-8B75-0A4BE47E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Arm. vokalizam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AF22-0290-4FF2-9F59-461B03749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*e &gt;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&gt;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/_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penk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pénte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hénos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*ponth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pątь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pōns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póntos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pátos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staza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g'onu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koljeno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góny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jānu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hr-HR" dirty="0"/>
          </a:p>
          <a:p>
            <a:r>
              <a:rPr lang="hr-HR" dirty="0"/>
              <a:t>Ie. *I &gt; arm. </a:t>
            </a:r>
            <a:r>
              <a:rPr lang="hr-HR" i="1" dirty="0"/>
              <a:t>I</a:t>
            </a:r>
            <a:r>
              <a:rPr lang="hr-HR" dirty="0"/>
              <a:t>, ie. *u &gt; arm. </a:t>
            </a:r>
            <a:r>
              <a:rPr lang="hr-HR" i="1" dirty="0"/>
              <a:t>u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muha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mъšica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-no-),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k'ub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sjajan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śubhrá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surb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*diwoh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‘d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anju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‘da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k'tin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grabljivica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iktînos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kobac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grabljivica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2B8-3B5B-4FE0-8BC4-6E44E733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Dugi samoglasnici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39E10-7A62-4144-B5B9-FDC171B6C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*ō, *eh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*deh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rom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darъ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HoHmo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sirov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āmás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ōmós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*peh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ždrijebe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pō̃los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Eng.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dōm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kuća’ (gr.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dómos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arm.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tun.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*ē, *eh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hr-H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*meh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e!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alb.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*pleh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plēnus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wēsno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cijena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vēnum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hr-H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*eh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*b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kažem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phēmí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*meh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tēr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māter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(&gt; *ū)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arm. </a:t>
            </a:r>
            <a:r>
              <a:rPr lang="hr-H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u,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(&gt; *ī)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arm. </a:t>
            </a:r>
            <a:r>
              <a:rPr lang="hr-H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muHs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mūs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steng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mūs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myšь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mukn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sufiks usp.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jukn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riba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*puh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vatra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pahhur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pŷr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iHslo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fīlum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gýsla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ĵil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197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2155-9A71-44F2-A8B6-E78063BC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Imperfekt glagola </a:t>
            </a:r>
            <a:r>
              <a:rPr lang="hr-HR" i="1" dirty="0"/>
              <a:t>sirem </a:t>
            </a:r>
            <a:r>
              <a:rPr lang="hr-HR" dirty="0"/>
              <a:t>‘voljeti’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B6FC2-E719-4B90-96C9-24D361D1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sire-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</a:t>
            </a:r>
            <a:r>
              <a:rPr lang="en-US" sz="2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sire-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</a:t>
            </a:r>
            <a:r>
              <a:rPr lang="en-US" sz="2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sirēr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yr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sire-in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33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4979-D4FD-46E7-A28C-3768BAA9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Deiktički sufiksi/postponirani članovi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60E95-6627-4E98-BEC1-906A5A4E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-s </a:t>
            </a:r>
            <a:r>
              <a:rPr lang="hr-HR" dirty="0"/>
              <a:t>‘ovaj’</a:t>
            </a:r>
          </a:p>
          <a:p>
            <a:r>
              <a:rPr lang="hr-HR" dirty="0"/>
              <a:t>-</a:t>
            </a:r>
            <a:r>
              <a:rPr lang="hr-HR" i="1" dirty="0"/>
              <a:t>d </a:t>
            </a:r>
            <a:r>
              <a:rPr lang="hr-HR" dirty="0"/>
              <a:t>‘taj’</a:t>
            </a:r>
          </a:p>
          <a:p>
            <a:r>
              <a:rPr lang="hr-HR" i="1" dirty="0"/>
              <a:t>-n </a:t>
            </a:r>
            <a:r>
              <a:rPr lang="hr-HR" dirty="0"/>
              <a:t>‘onaj’</a:t>
            </a:r>
          </a:p>
          <a:p>
            <a:r>
              <a:rPr lang="hr-HR" i="1"/>
              <a:t>ašakert </a:t>
            </a:r>
            <a:r>
              <a:rPr lang="hr-HR"/>
              <a:t>‘učenik’ ‘a pupil, disciple’ </a:t>
            </a:r>
            <a:r>
              <a:rPr lang="hr-HR" i="1"/>
              <a:t>/ ašakertk</a:t>
            </a:r>
            <a:r>
              <a:rPr lang="hr-HR" i="1" baseline="30000"/>
              <a:t>c</a:t>
            </a:r>
            <a:r>
              <a:rPr lang="hr-HR" i="1"/>
              <a:t>-n </a:t>
            </a:r>
            <a:r>
              <a:rPr lang="hr-HR"/>
              <a:t>‘učenici’ (‘the disciples’)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9409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E253-2A52-4D6C-8CE9-E67885B4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Slogotvorni sonanti  i laringali u armenskome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27A6-A4B9-4C98-89A2-DCC917D94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*R &gt; arm.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(gdje je R slogotvorno *m, *n, *l i *r); laringali iza sonanata ne ostavljaju traga:</a:t>
            </a:r>
          </a:p>
          <a:p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mrtos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smrtnik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mortuus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čovjek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*g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bálanos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glāns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gilė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kałni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hrast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wiH-k'mti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vigintī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eíkosi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800" i="1" dirty="0">
              <a:latin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Ie. *#H</a:t>
            </a:r>
            <a:r>
              <a:rPr lang="hr-HR" sz="1800" baseline="-25000" dirty="0">
                <a:latin typeface="Times New Roman" panose="02020603050405020304" pitchFamily="18" charset="0"/>
              </a:rPr>
              <a:t>2/3</a:t>
            </a:r>
            <a:r>
              <a:rPr lang="hr-HR" sz="1800" dirty="0">
                <a:latin typeface="Times New Roman" panose="02020603050405020304" pitchFamily="18" charset="0"/>
              </a:rPr>
              <a:t>C- &gt; arm. *#aC-; *#h</a:t>
            </a:r>
            <a:r>
              <a:rPr lang="hr-HR" sz="1800" baseline="-25000" dirty="0">
                <a:latin typeface="Times New Roman" panose="02020603050405020304" pitchFamily="18" charset="0"/>
              </a:rPr>
              <a:t>1</a:t>
            </a:r>
            <a:r>
              <a:rPr lang="hr-HR" sz="1800" dirty="0">
                <a:latin typeface="Times New Roman" panose="02020603050405020304" pitchFamily="18" charset="0"/>
              </a:rPr>
              <a:t>C- &gt; arm. *#eC-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newn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ennéa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večer, tama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érebos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rájas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‘večer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neyd-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kletva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óneidos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anicanem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18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E1BA-6AB3-4C56-AAEF-33208A79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Slogotvorni sonanti i laringali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28BE-C480-4B9C-A434-80A1CC887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ster- ‘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zvijezda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het. 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ašterza,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astḗr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stēlla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njem.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Stern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astł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rewi- ‘sun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ce?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ravi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‘sun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harwanai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posvijetliti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arew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‘sun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endParaRPr lang="hr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nomn ‘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ónoma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nā́ma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ner-yo- ‘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óneiros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anurĵ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</a:rPr>
              <a:t>Problemi: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orcam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bljujem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rewg-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ereúgō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rȉgati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umjesto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ercam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zub’ (lat.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ádmi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umjesto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etamn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usp. 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odoús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arcat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srebro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argentum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árgyron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aṙnum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uzimam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r-new-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árnymai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zaraditi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rtk'o-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medvjed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hartagga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ursus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árktos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arĵ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(ali *R &gt; *aR je pravilno i bez prethodnoga *H).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4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D82E-3AE2-403A-B71F-FFA6168E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Karta Armenije</a:t>
            </a:r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7358FA2-D313-4819-BA70-A92CCF384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49" y="1846263"/>
            <a:ext cx="5156461" cy="4503310"/>
          </a:xfrm>
        </p:spPr>
      </p:pic>
    </p:spTree>
    <p:extLst>
      <p:ext uri="{BB962C8B-B14F-4D97-AF65-F5344CB8AC3E}">
        <p14:creationId xmlns:p14="http://schemas.microsoft.com/office/powerpoint/2010/main" val="293628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AED3-40BF-4844-9BF8-8FA37314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Laringali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0A69A-C3F8-4D07-9EE9-BA9546AA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*CHC &gt; arm. CaC</a:t>
            </a: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trom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árotron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áritra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arawr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*b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ti- &gt; Arm.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bay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riječ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phē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kažem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phatós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*ph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tēr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otac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pater,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pitā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Najvjerojatnija pravila: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C- &gt;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C- &gt;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C- &gt;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*CHC- &gt;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*HRC- &gt;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42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C8F2-63EC-41F4-8177-252DCF38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Ie. dvoglasi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DA3A-1237-4968-8EF6-C1FE6105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*ay,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ey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eyg’-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koza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aíks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aigós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Ayc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ey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*(e-)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eyg'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dehī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dēz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izgradio 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(aor.).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*oy,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ey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toîkhos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avest.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pairi-daeža-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dēz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lewk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svjetlo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leukós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bijel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loys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svjetlo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*ow,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owgo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hrana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bhógas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Boyc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*(s)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gledati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(OHG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scouwōn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koéō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aorist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pokazao 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(?)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krevet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usp.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aûlis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šator (za noćenje)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ulíca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82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381D-B880-4D61-9917-F3D736BD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Imenice na -</a:t>
            </a:r>
            <a:r>
              <a:rPr lang="hr-HR" i="1" dirty="0"/>
              <a:t>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E9CA-A928-4ACE-B8A7-4D78C92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Singular: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hogwoy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hogwoy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hogwoy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hogwov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88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F4FA-EAE7-48E7-9CA3-E31B7F28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Imenice na </a:t>
            </a:r>
            <a:r>
              <a:rPr lang="hr-HR" i="1" dirty="0"/>
              <a:t>-i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006E-1E14-4E81-9188-91B4BF9B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Plural: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	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hogik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	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hogis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		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hogwoc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Dat.		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hogwoc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Loc.		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hogis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	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hogwoc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Inst.		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hogwovk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Neke imenice imaj Lok. jd. na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woĵ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Abl. sg.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woĵē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Gen./Dat./Abl. pl.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npr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tełi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mjesto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(Gen. sg.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tełwoy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Loc. sg.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tełwoĵ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pl.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tełeac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 spadaju i pridjevi na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npr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orenac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iz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Khoren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’.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92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89C4-3A76-40C6-8798-56C84994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Pasivni glagoli na </a:t>
            </a:r>
            <a:r>
              <a:rPr lang="hr-HR" i="1" dirty="0"/>
              <a:t>–im, </a:t>
            </a:r>
            <a:r>
              <a:rPr lang="hr-HR" dirty="0"/>
              <a:t>npr. </a:t>
            </a:r>
            <a:r>
              <a:rPr lang="hr-HR" i="1" dirty="0"/>
              <a:t>sirim </a:t>
            </a:r>
            <a:r>
              <a:rPr lang="hr-HR" dirty="0"/>
              <a:t>‘voljen sam’ i glagoli s prezentom na </a:t>
            </a:r>
            <a:r>
              <a:rPr lang="hr-HR" i="1" dirty="0"/>
              <a:t>–a-, </a:t>
            </a:r>
            <a:r>
              <a:rPr lang="hr-HR" dirty="0"/>
              <a:t>npr</a:t>
            </a:r>
            <a:r>
              <a:rPr lang="hr-HR" i="1" dirty="0"/>
              <a:t>. lam</a:t>
            </a:r>
            <a:r>
              <a:rPr lang="hr-HR" dirty="0"/>
              <a:t> ‘perem’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4916-C077-42F6-9D4F-F06A52B8D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sg.			sg.</a:t>
            </a:r>
          </a:p>
          <a:p>
            <a:r>
              <a:rPr lang="hr-HR" dirty="0"/>
              <a:t>1. sirim			lam</a:t>
            </a:r>
          </a:p>
          <a:p>
            <a:r>
              <a:rPr lang="hr-HR" dirty="0"/>
              <a:t>2. siris			las</a:t>
            </a:r>
          </a:p>
          <a:p>
            <a:r>
              <a:rPr lang="hr-HR" dirty="0"/>
              <a:t>3. siri			lay</a:t>
            </a:r>
          </a:p>
          <a:p>
            <a:r>
              <a:rPr lang="hr-HR" dirty="0">
                <a:solidFill>
                  <a:srgbClr val="FF0000"/>
                </a:solidFill>
              </a:rPr>
              <a:t>pl.			pl.</a:t>
            </a:r>
          </a:p>
          <a:p>
            <a:r>
              <a:rPr lang="hr-HR" dirty="0"/>
              <a:t>1. sirimk</a:t>
            </a:r>
            <a:r>
              <a:rPr lang="hr-HR" baseline="30000" dirty="0"/>
              <a:t>c		</a:t>
            </a:r>
            <a:r>
              <a:rPr lang="hr-HR" dirty="0"/>
              <a:t>lamk</a:t>
            </a:r>
            <a:r>
              <a:rPr lang="hr-HR" baseline="30000" dirty="0"/>
              <a:t>c	</a:t>
            </a:r>
            <a:endParaRPr lang="hr-HR" dirty="0"/>
          </a:p>
          <a:p>
            <a:r>
              <a:rPr lang="hr-HR" dirty="0"/>
              <a:t>2. sirik</a:t>
            </a:r>
            <a:r>
              <a:rPr lang="hr-HR" baseline="30000" dirty="0"/>
              <a:t>c			</a:t>
            </a:r>
            <a:r>
              <a:rPr lang="hr-HR" dirty="0"/>
              <a:t>layk</a:t>
            </a:r>
            <a:r>
              <a:rPr lang="hr-HR" baseline="30000" dirty="0"/>
              <a:t>c</a:t>
            </a:r>
            <a:endParaRPr lang="hr-HR" dirty="0"/>
          </a:p>
          <a:p>
            <a:r>
              <a:rPr lang="hr-HR" dirty="0"/>
              <a:t>3. sirin			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3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AA6C-374F-4702-B64F-FD5A621F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Ie. okluzivi u armenskome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6C6E8-720E-44E4-8A7D-424707AD6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Očuvane su sve tri serije okluziva (bezvučni, zvučni, aspirirani), ali uz konsonantski pomak sličan germanskome:</a:t>
            </a:r>
          </a:p>
          <a:p>
            <a:r>
              <a:rPr lang="hr-HR" dirty="0"/>
              <a:t>*T &gt; T</a:t>
            </a:r>
            <a:r>
              <a:rPr lang="hr-HR" baseline="30000" dirty="0"/>
              <a:t>c</a:t>
            </a:r>
            <a:r>
              <a:rPr lang="hr-HR" baseline="-25000" dirty="0"/>
              <a:t> </a:t>
            </a:r>
            <a:r>
              <a:rPr lang="hr-HR" dirty="0"/>
              <a:t>(ali *p &gt; h, 0; *t &gt; 0, w /_*r; *t &gt; y /V_V)</a:t>
            </a:r>
            <a:endParaRPr lang="hr-HR" baseline="30000" dirty="0"/>
          </a:p>
          <a:p>
            <a:r>
              <a:rPr lang="hr-HR" dirty="0"/>
              <a:t>*D &gt; T (ali &gt; D/*r,*n_)</a:t>
            </a:r>
          </a:p>
          <a:p>
            <a:r>
              <a:rPr lang="hr-HR" dirty="0"/>
              <a:t>*D</a:t>
            </a:r>
            <a:r>
              <a:rPr lang="hr-HR" baseline="30000" dirty="0"/>
              <a:t>h</a:t>
            </a:r>
            <a:r>
              <a:rPr lang="hr-HR" dirty="0"/>
              <a:t> &gt; D (ali *b</a:t>
            </a:r>
            <a:r>
              <a:rPr lang="hr-HR" baseline="30000" dirty="0"/>
              <a:t>h</a:t>
            </a:r>
            <a:r>
              <a:rPr lang="hr-HR" dirty="0"/>
              <a:t> &gt; w /V_V)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pont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pōns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stopalo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(Acc. sg.,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póda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'-n-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nevjesta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posco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aršamim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venuti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torreo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stvnj.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‘stake for drying fruit’),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*ptero-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pterón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krilo’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leyk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ostaviti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leípō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linquo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laž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psewd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pseûdos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septm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saptá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heptá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treyes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tráyas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treĩs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*ph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tēr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otac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pater,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patḗr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*plth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-ni-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širok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plátanos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širok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arawr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plug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árotron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arathar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07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D5C5-A84A-40E9-86C7-EEBBF8AD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17DF-32CE-4F0F-AB30-D4A503366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k+H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k'okHo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soxa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stvnj.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ōha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plug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‘smrtnik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ám-brotos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‘immortal’)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‘čovjek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rti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*dur-h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enHt-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vratnica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ātā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antae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erk-el-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arkéō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braniti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arceo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zazirati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argel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prepreka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odor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ed-),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srce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cordis,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kardía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kradía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k'erd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dajem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damь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do, dare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*deh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stipem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tjeram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steíbō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gazim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steyb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steypH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cf.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stibarós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čvrst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tesanem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decet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priliči 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’-,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‘woman’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gynē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žena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(e)h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phérō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zelen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*d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thalerós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cvjetni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velš.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dalen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‘l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di-k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bogovi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*d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s-es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theós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fasti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alend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r’),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okretati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trokhós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kotač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droch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durgn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kotač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rōg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*drug-)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el- 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povećati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awelum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ophéllō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Ĵ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mēĵ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miĵoy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sredina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mádhya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éssos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hrv.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međa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91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69A1-BE99-4417-B341-6AB19D50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Ie. labiovelari i palatalizirani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4C970-ED44-4DF8-88C2-82AC77E3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Opća delabijalizacija: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ostavio 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(aorist,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élipe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*g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žena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žena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ynē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́́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ōw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boús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udariti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theínō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udarac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Ie. *k’ &gt; arm. </a:t>
            </a:r>
            <a:r>
              <a:rPr lang="hr-HR" sz="1800" i="1" dirty="0">
                <a:latin typeface="Times New Roman" panose="02020603050405020304" pitchFamily="18" charset="0"/>
              </a:rPr>
              <a:t>s</a:t>
            </a:r>
            <a:r>
              <a:rPr lang="hr-HR" sz="1800" dirty="0">
                <a:latin typeface="Times New Roman" panose="02020603050405020304" pitchFamily="18" charset="0"/>
              </a:rPr>
              <a:t>, *g’ &gt; arm. </a:t>
            </a:r>
            <a:r>
              <a:rPr lang="hr-HR" sz="1800" i="1" dirty="0">
                <a:latin typeface="Times New Roman" panose="02020603050405020304" pitchFamily="18" charset="0"/>
              </a:rPr>
              <a:t>c</a:t>
            </a:r>
            <a:r>
              <a:rPr lang="hr-HR" sz="1800" dirty="0">
                <a:latin typeface="Times New Roman" panose="02020603050405020304" pitchFamily="18" charset="0"/>
              </a:rPr>
              <a:t>, *g’</a:t>
            </a:r>
            <a:r>
              <a:rPr lang="hr-HR" sz="1800" baseline="30000" dirty="0">
                <a:latin typeface="Times New Roman" panose="02020603050405020304" pitchFamily="18" charset="0"/>
              </a:rPr>
              <a:t>h</a:t>
            </a:r>
            <a:r>
              <a:rPr lang="hr-HR" sz="1800" dirty="0">
                <a:latin typeface="Times New Roman" panose="02020603050405020304" pitchFamily="18" charset="0"/>
              </a:rPr>
              <a:t> &gt; arm. </a:t>
            </a:r>
            <a:r>
              <a:rPr lang="hr-HR" sz="1800" i="1" dirty="0">
                <a:latin typeface="Times New Roman" panose="02020603050405020304" pitchFamily="18" charset="0"/>
              </a:rPr>
              <a:t>j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siwn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k'iHwon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ek’-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oštar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‘needle’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lit.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aštrus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asełn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‘igla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‘k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oljeno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g'onu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góny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canawt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znanac, rođak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*g'enh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gignṓskō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cognōsco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eyōm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zima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hiems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khíōn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‘zimski vjetar’, stsl.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jiwn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eng'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angustus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aggwus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hrv.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anjuk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30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DA7B-0A49-4A5A-A9D7-D2268A0F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Osnove na –r i –n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99833-BD4C-48FF-980C-9E51350BF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Singular: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ataman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ataman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ataman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hawrē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atamanē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harb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atamamb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  <a:p>
            <a:r>
              <a:rPr lang="hr-HR" dirty="0"/>
              <a:t>Neki pridjevi imaju </a:t>
            </a:r>
            <a:r>
              <a:rPr lang="hr-HR" i="1" dirty="0"/>
              <a:t>–r</a:t>
            </a:r>
            <a:r>
              <a:rPr lang="hr-HR" dirty="0"/>
              <a:t> u Nom/Ak jd., npr.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barjr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visok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barju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57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DC7B-507B-4F2D-9A7A-88DA2EF8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A1D6-0ED3-44B2-9129-27EF7324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Plural: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atamunk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atamuns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atamuns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harbk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atamambk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004F-8531-4F87-AF6A-25D20531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Armenija oko 50. g. n. e. </a:t>
            </a:r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7998CC2F-1123-4875-9F4F-E9B543A95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1" y="1846263"/>
            <a:ext cx="6853023" cy="4022725"/>
          </a:xfrm>
        </p:spPr>
      </p:pic>
    </p:spTree>
    <p:extLst>
      <p:ext uri="{BB962C8B-B14F-4D97-AF65-F5344CB8AC3E}">
        <p14:creationId xmlns:p14="http://schemas.microsoft.com/office/powerpoint/2010/main" val="4130946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6306-6CAF-4D2B-8FB2-DCFFACAA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Drugi tip n-osnova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6CEAC-64C6-4386-B65D-62CC5BDFD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Singular: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harsnē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enē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harsamb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eamb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96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7CFB-3D2B-4B10-AAFF-4E6FC804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0E43-1DE3-4115-B1E6-A669C2474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Plural: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harsunk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iwnk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Harsuns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harsuns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harsambk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eambk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13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1BD0-9599-4CA0-880A-4CD4319A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Padežni nastavci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E944-77B5-48E0-AD91-9D6BF9CA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Jednina					Množina</a:t>
            </a:r>
          </a:p>
          <a:p>
            <a:r>
              <a:rPr lang="hr-HR" dirty="0"/>
              <a:t>N </a:t>
            </a:r>
            <a:r>
              <a:rPr lang="hr-HR" dirty="0">
                <a:solidFill>
                  <a:srgbClr val="FF0000"/>
                </a:solidFill>
              </a:rPr>
              <a:t>-0 (-r)					-k</a:t>
            </a:r>
            <a:r>
              <a:rPr lang="hr-HR" baseline="30000" dirty="0">
                <a:solidFill>
                  <a:srgbClr val="FF0000"/>
                </a:solidFill>
              </a:rPr>
              <a:t>c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/>
              <a:t>A </a:t>
            </a:r>
            <a:r>
              <a:rPr lang="hr-HR" dirty="0">
                <a:solidFill>
                  <a:srgbClr val="FF0000"/>
                </a:solidFill>
              </a:rPr>
              <a:t>-0 (-r) (z-)				-s (z-)</a:t>
            </a:r>
          </a:p>
          <a:p>
            <a:r>
              <a:rPr lang="hr-HR" dirty="0"/>
              <a:t>G </a:t>
            </a:r>
            <a:r>
              <a:rPr lang="hr-HR" dirty="0">
                <a:solidFill>
                  <a:srgbClr val="FF0000"/>
                </a:solidFill>
              </a:rPr>
              <a:t>–oy, -i, -u, završni sugl. osnove		-oc</a:t>
            </a:r>
            <a:r>
              <a:rPr lang="hr-HR" baseline="30000" dirty="0">
                <a:solidFill>
                  <a:srgbClr val="FF0000"/>
                </a:solidFill>
              </a:rPr>
              <a:t>c</a:t>
            </a:r>
            <a:r>
              <a:rPr lang="hr-HR" dirty="0">
                <a:solidFill>
                  <a:srgbClr val="FF0000"/>
                </a:solidFill>
              </a:rPr>
              <a:t>, -ic</a:t>
            </a:r>
            <a:r>
              <a:rPr lang="hr-HR" baseline="30000" dirty="0">
                <a:solidFill>
                  <a:srgbClr val="FF0000"/>
                </a:solidFill>
              </a:rPr>
              <a:t>c</a:t>
            </a:r>
            <a:r>
              <a:rPr lang="hr-HR" dirty="0">
                <a:solidFill>
                  <a:srgbClr val="FF0000"/>
                </a:solidFill>
              </a:rPr>
              <a:t>, -ac</a:t>
            </a:r>
            <a:r>
              <a:rPr lang="hr-HR" baseline="30000" dirty="0">
                <a:solidFill>
                  <a:srgbClr val="FF0000"/>
                </a:solidFill>
              </a:rPr>
              <a:t>c</a:t>
            </a:r>
            <a:r>
              <a:rPr lang="hr-HR" dirty="0">
                <a:solidFill>
                  <a:srgbClr val="FF0000"/>
                </a:solidFill>
              </a:rPr>
              <a:t>, -uc</a:t>
            </a:r>
            <a:r>
              <a:rPr lang="hr-HR" baseline="30000" dirty="0">
                <a:solidFill>
                  <a:srgbClr val="FF0000"/>
                </a:solidFill>
              </a:rPr>
              <a:t>c</a:t>
            </a:r>
            <a:r>
              <a:rPr lang="hr-HR" dirty="0">
                <a:solidFill>
                  <a:srgbClr val="FF0000"/>
                </a:solidFill>
              </a:rPr>
              <a:t>, -eac</a:t>
            </a:r>
            <a:r>
              <a:rPr lang="hr-HR" baseline="30000" dirty="0">
                <a:solidFill>
                  <a:srgbClr val="FF0000"/>
                </a:solidFill>
              </a:rPr>
              <a:t>c</a:t>
            </a:r>
            <a:r>
              <a:rPr lang="hr-HR" dirty="0">
                <a:solidFill>
                  <a:srgbClr val="FF0000"/>
                </a:solidFill>
              </a:rPr>
              <a:t>, -c</a:t>
            </a:r>
            <a:r>
              <a:rPr lang="hr-HR" baseline="30000" dirty="0">
                <a:solidFill>
                  <a:srgbClr val="FF0000"/>
                </a:solidFill>
              </a:rPr>
              <a:t>c</a:t>
            </a:r>
          </a:p>
          <a:p>
            <a:r>
              <a:rPr lang="hr-HR" dirty="0"/>
              <a:t>D = </a:t>
            </a:r>
            <a:r>
              <a:rPr lang="hr-HR" dirty="0">
                <a:solidFill>
                  <a:srgbClr val="FF0000"/>
                </a:solidFill>
              </a:rPr>
              <a:t>G					= G</a:t>
            </a:r>
          </a:p>
          <a:p>
            <a:r>
              <a:rPr lang="hr-HR" dirty="0"/>
              <a:t>L = </a:t>
            </a:r>
            <a:r>
              <a:rPr lang="hr-HR" dirty="0">
                <a:solidFill>
                  <a:srgbClr val="FF0000"/>
                </a:solidFill>
              </a:rPr>
              <a:t>G, -0, -(w)oĵ				-s</a:t>
            </a:r>
          </a:p>
          <a:p>
            <a:r>
              <a:rPr lang="hr-HR" dirty="0"/>
              <a:t>Abl</a:t>
            </a:r>
            <a:r>
              <a:rPr lang="hr-HR" dirty="0">
                <a:solidFill>
                  <a:srgbClr val="FF0000"/>
                </a:solidFill>
              </a:rPr>
              <a:t>. –ē, -oy, (w)oĵ ē 			= G</a:t>
            </a:r>
          </a:p>
          <a:p>
            <a:r>
              <a:rPr lang="hr-HR" dirty="0"/>
              <a:t>I </a:t>
            </a:r>
            <a:r>
              <a:rPr lang="hr-HR" dirty="0">
                <a:solidFill>
                  <a:srgbClr val="FF0000"/>
                </a:solidFill>
              </a:rPr>
              <a:t>–w, -v, -b				= Inst. sg. +-k</a:t>
            </a:r>
            <a:r>
              <a:rPr lang="hr-HR" baseline="30000" dirty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06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FE98-2068-44FB-A2C1-5496DD91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Adpozicije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E5B3-B002-44C0-8A8A-3B578630A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+ Acc.		+ Loc.		+ Inst.		+ Abl.</a:t>
            </a:r>
          </a:p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ənd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kroz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ispod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̇		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do, k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pored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pored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z-		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odr. objekt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oko 		o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86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CB4C-C509-4B82-95D9-8CD8730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A8C2F-0C6C-4E2E-82F1-5A90CAD06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 algn="just"/>
            <a:r>
              <a:rPr lang="hr-H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ak.		+lok.		+inst.		+abl.</a:t>
            </a:r>
            <a:endParaRPr lang="hr-HR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hr-H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əst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	 prema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hr-H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jedan za drugim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/>
              <a:t>S genitivom: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aṙaji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nedk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pod, 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izvan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vasn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glede, zbog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oxanak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umjesto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mēj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̂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‘usred, u’ (cirkumpozicija),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handerj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‘s’ (postpozicija)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hroy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mēj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̂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vatru’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08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C48A-4238-419F-AA03-B8B46D84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 prepozicija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071F-392E-421C-BEE7-A33124359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ənd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awurs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ənd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aynosik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   days-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 those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te dane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(Luka, 2.1)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75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3289-F5E2-4A88-BA2D-E23E42AB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teksta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B502-860D-4A79-92D3-70F6A00A6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ǝnd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awursn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ǝnd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aynosik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hraman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yAwgostos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kayserē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ašxarhagir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aṙnel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ǝnd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amenayn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tiezers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aṙaĵin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ašxarhagir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dataworut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Asorwoc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Kiwreneay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amenek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mtanel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yašxarhagir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yiwrak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ałak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Yovsēp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Galilēē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ałak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Nazaret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Hrēastan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ałak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Dawt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łeēm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vasn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lineloy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yazgē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Dawt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mtanel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yašxarhagir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Maremaw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handerj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xōsealn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yłi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hasaneln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awurk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cnaneloy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cnaw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zordin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zandranik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pateac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xanjarurs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msur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yiĵavanin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hoviwk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tełwoĵn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yaynmik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bacot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eagk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pahēin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zpahpanut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iwns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gišeroy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hōtic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iwreanc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16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7ADA-DBE1-40AB-8638-E7AD1FCD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3D147-968B-4FC0-8669-BD3F02F31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hreštak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Teaṙn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erewec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Teaṙn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cagec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erkean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erkiwł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asē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hreštakn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‘Mi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erknč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ahawasik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awetaranem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jez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uraxut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amenayn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žołovrdeann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cnaw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jez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ays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-or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rkič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ē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Oceal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Tēr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ałak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Dawt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ays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nšanak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jez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gtanic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pateal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xanjarurs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edeal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msur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yanakarcaki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ǝnd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hreštakin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ǝnd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aynmik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bazmutíwn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zōrac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erknaworac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ōrhnēin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zAstowac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asēin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‘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barjuns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Astucoy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yerkir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xałałut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mardik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hačutíwn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.’ </a:t>
            </a:r>
            <a:endParaRPr lang="hr-HR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ibrew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verac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anē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hreštakk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yerkins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asen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mimeans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hoviwk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‘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Ekayk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ert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minč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łeēm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zinč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ē bans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ays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Tēr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mez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.’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41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2EDB-1D4C-4EFE-9AB6-DB2683A9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4DD1-E360-493E-A9CC-E00879D1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gtin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zMariam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zYusēp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zmanukn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edeal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msur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canean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vasn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asac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zmankanēn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amenek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lsēin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zarmanayin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vasn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xōsec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ǝnd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hoviwk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Mariam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zamenayn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zbans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zaysosik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pahēr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xelamut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linēr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srti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iwrum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darjan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hoviwk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aṙawor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aṙnēin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zAstowac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vasn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asmenayni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lowan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tesin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orpēs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patmec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42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A8507-E2BB-40A6-80E1-10303CE2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Palatalizirani okluzivi; posebna pravila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1B976-09BA-491C-86C1-E971771E9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*k’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O /_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*l,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slavan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k'luto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klytós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clutus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śrutá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k'wōn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kýōn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śvā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šuo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k'w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/V_V: 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lizanem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ližem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leyg'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lingo,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stsl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ližą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meyg'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mokriti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omeíkhō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mingo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méhati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mizem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eg'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i‑n-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jež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ozni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ozini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ekhînos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ježь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2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4B0E-494F-47B8-9631-07B507EF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Povijesni razvitak Armenije</a:t>
            </a:r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25B6C2C-C05D-46DC-9AFA-DB6937AFC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84" y="1846263"/>
            <a:ext cx="7202078" cy="4497976"/>
          </a:xfrm>
        </p:spPr>
      </p:pic>
    </p:spTree>
    <p:extLst>
      <p:ext uri="{BB962C8B-B14F-4D97-AF65-F5344CB8AC3E}">
        <p14:creationId xmlns:p14="http://schemas.microsoft.com/office/powerpoint/2010/main" val="1408090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2406-286D-4294-89C5-7A31D242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Ie. *s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6301-C9B4-4701-9A4F-C94C241CC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Ie. *s- &gt; </a:t>
            </a:r>
            <a:r>
              <a:rPr lang="hr-HR" i="1" dirty="0"/>
              <a:t>h-, 0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‘old’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senex,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*sh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l- ‘salt’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háls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ał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*slh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-sk’-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hiláskomai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umilostiviti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ałač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</a:rPr>
              <a:t>Ie. *s &gt; 0 V_V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swesōr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svásar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sōror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sestra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skesur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svekrva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swek'uro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hekyrá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socera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stsl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svekry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*sC &gt; sC (gdje C = okluziv)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z-gest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odjeća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vestis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nist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jedište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*(h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nisdo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‘gnijezdo’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stvnj.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nīdus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ṙ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kheír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keššar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jeṙn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orso-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stražnjica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ārra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steng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rs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(RUKI pravilo?): 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sušiti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torreo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térsoma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aṙamim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aršamim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venem’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*s &gt; 0 /_*l, *n: 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snewr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tetiva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snāvan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nervus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neard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wēsno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cijena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vēnum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vasna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OCS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věno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iHslo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fīlum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gýsla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ĵil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660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6745-C96B-44D7-8A96-992C562D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Podrijetlo ostalih armenskih suglasnika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1DA8-EF63-4338-9754-24E28315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&gt; Arm.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'-e-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pitati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pṛccháti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poscit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pitao 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sk'el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(H)-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lomiti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skélti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stisl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skilia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elaw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(aorist).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spowd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žurba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spoudē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‘id.’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gledati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sképtomai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pecio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skt.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paśyati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mladoženja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(&lt; ‘nadzornik’)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*kseh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ksērós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suho voće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’.</a:t>
            </a:r>
          </a:p>
          <a:p>
            <a:pPr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ž &lt; ?,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usp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silovit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U vezi s 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geidžiù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gei͂sti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htjeti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žьdą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čekati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eyd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žmit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žmbit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osmjeh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U vezi sa stisl.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‘radost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posuđenice: arm.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žamanak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vrijeme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part.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žamān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č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?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čanač</a:t>
            </a:r>
            <a:r>
              <a:rPr lang="en-GB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znam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asimilacija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č-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 c,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usp.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can-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znati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GB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jñāna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znanje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etc.).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7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A256-ED08-4D4C-B75A-5A7F297D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Arm. </a:t>
            </a:r>
            <a:r>
              <a:rPr lang="hr-HR" i="1" dirty="0"/>
              <a:t>h </a:t>
            </a:r>
            <a:r>
              <a:rPr lang="hr-HR" dirty="0"/>
              <a:t>od ie. laringala?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1EF83-041C-43DB-9C4F-5DADCA6F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djed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ewH-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huhhaš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en(H)-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jasen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&gt;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esk-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stisl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ornus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ador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ječam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hat-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sušiti 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odor,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ózō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mirisati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hoviw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pastir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ewi-peh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ovis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OCS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ovьca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sirov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HoHmo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ōmós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velš.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utem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‘jedem’ &lt; *h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ed- (s dugim *o: ?), usp. 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edo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stsl.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ěsti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skr.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ádmi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siroče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orbus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rabъ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orphanós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orb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zbog stir.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erbaid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povjeriti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vs.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ózos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osdo‑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oror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galeb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nije u vezi s 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órnis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rus.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orël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-; arm.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ózos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osdo‑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Dakle: *h</a:t>
            </a:r>
            <a:r>
              <a:rPr lang="hr-HR" sz="1800" baseline="-25000" dirty="0">
                <a:latin typeface="Times New Roman" panose="02020603050405020304" pitchFamily="18" charset="0"/>
              </a:rPr>
              <a:t>1</a:t>
            </a:r>
            <a:r>
              <a:rPr lang="hr-HR" sz="1800" dirty="0">
                <a:latin typeface="Times New Roman" panose="02020603050405020304" pitchFamily="18" charset="0"/>
              </a:rPr>
              <a:t> &gt; arm. 0; *h</a:t>
            </a:r>
            <a:r>
              <a:rPr lang="hr-HR" sz="1800" baseline="-25000" dirty="0">
                <a:latin typeface="Times New Roman" panose="02020603050405020304" pitchFamily="18" charset="0"/>
              </a:rPr>
              <a:t>2</a:t>
            </a:r>
            <a:r>
              <a:rPr lang="hr-HR" sz="1800" dirty="0">
                <a:latin typeface="Times New Roman" panose="02020603050405020304" pitchFamily="18" charset="0"/>
              </a:rPr>
              <a:t>, *h</a:t>
            </a:r>
            <a:r>
              <a:rPr lang="hr-HR" sz="1800" baseline="-25000" dirty="0">
                <a:latin typeface="Times New Roman" panose="02020603050405020304" pitchFamily="18" charset="0"/>
              </a:rPr>
              <a:t>3</a:t>
            </a:r>
            <a:r>
              <a:rPr lang="hr-HR" sz="1800" dirty="0">
                <a:latin typeface="Times New Roman" panose="02020603050405020304" pitchFamily="18" charset="0"/>
              </a:rPr>
              <a:t> &gt; arm. </a:t>
            </a:r>
            <a:r>
              <a:rPr lang="hr-HR" sz="1800" i="1" dirty="0">
                <a:latin typeface="Times New Roman" panose="02020603050405020304" pitchFamily="18" charset="0"/>
              </a:rPr>
              <a:t>h </a:t>
            </a:r>
            <a:r>
              <a:rPr lang="hr-HR" sz="1800" dirty="0">
                <a:latin typeface="Times New Roman" panose="02020603050405020304" pitchFamily="18" charset="0"/>
              </a:rPr>
              <a:t>(na početku riječi ispred samoglasnika).</a:t>
            </a:r>
          </a:p>
          <a:p>
            <a:r>
              <a:rPr lang="hr-HR" sz="1800" dirty="0">
                <a:latin typeface="Times New Roman" panose="02020603050405020304" pitchFamily="18" charset="0"/>
              </a:rPr>
              <a:t>Problemi: arm. </a:t>
            </a:r>
            <a:r>
              <a:rPr lang="hr-HR" sz="1800" i="1" dirty="0">
                <a:latin typeface="Times New Roman" panose="02020603050405020304" pitchFamily="18" charset="0"/>
              </a:rPr>
              <a:t>acem &lt; *</a:t>
            </a:r>
            <a:r>
              <a:rPr lang="hr-HR" sz="1800" dirty="0">
                <a:latin typeface="Times New Roman" panose="02020603050405020304" pitchFamily="18" charset="0"/>
              </a:rPr>
              <a:t>h</a:t>
            </a:r>
            <a:r>
              <a:rPr lang="hr-HR" sz="1800" baseline="-25000" dirty="0">
                <a:latin typeface="Times New Roman" panose="02020603050405020304" pitchFamily="18" charset="0"/>
              </a:rPr>
              <a:t>2</a:t>
            </a:r>
            <a:r>
              <a:rPr lang="hr-HR" sz="1800" dirty="0">
                <a:latin typeface="Times New Roman" panose="02020603050405020304" pitchFamily="18" charset="0"/>
              </a:rPr>
              <a:t>eg</a:t>
            </a:r>
            <a:r>
              <a:rPr lang="hr-HR" sz="1800" i="1" dirty="0">
                <a:latin typeface="Times New Roman" panose="02020603050405020304" pitchFamily="18" charset="0"/>
              </a:rPr>
              <a:t>’- </a:t>
            </a:r>
            <a:r>
              <a:rPr lang="hr-HR" sz="1800" dirty="0">
                <a:latin typeface="Times New Roman" panose="02020603050405020304" pitchFamily="18" charset="0"/>
              </a:rPr>
              <a:t>(lat. </a:t>
            </a:r>
            <a:r>
              <a:rPr lang="hr-HR" sz="1800" i="1" dirty="0">
                <a:latin typeface="Times New Roman" panose="02020603050405020304" pitchFamily="18" charset="0"/>
              </a:rPr>
              <a:t>ago</a:t>
            </a:r>
            <a:r>
              <a:rPr lang="hr-HR" sz="1800" dirty="0">
                <a:latin typeface="Times New Roman" panose="02020603050405020304" pitchFamily="18" charset="0"/>
              </a:rPr>
              <a:t>); arm. </a:t>
            </a:r>
            <a:r>
              <a:rPr lang="hr-HR" sz="1800" i="1" dirty="0">
                <a:latin typeface="Times New Roman" panose="02020603050405020304" pitchFamily="18" charset="0"/>
              </a:rPr>
              <a:t>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ṙ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‘uzimam’ &lt; *h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er- (gr.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árnymai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‘stičem’); arm.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arawr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‘ralo’ &lt; *h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erh</a:t>
            </a:r>
            <a:r>
              <a:rPr lang="hr-HR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-tro- (gr.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árotron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lat.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aratrum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68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4D2A-E17C-4BFF-8DC3-5843CC27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Konjugacija: ponavljanje (prezent/imperfekt)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D7C9660-1BD7-4FC1-83E3-11684EB32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375925"/>
              </p:ext>
            </p:extLst>
          </p:nvPr>
        </p:nvGraphicFramePr>
        <p:xfrm>
          <a:off x="1096963" y="1846263"/>
          <a:ext cx="670559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3288880604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955284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Nastavci prezenta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Nastavci imperfekta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382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84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-ir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434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-y (</a:t>
                      </a:r>
                      <a:r>
                        <a:rPr lang="en-US" sz="1800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sirē</a:t>
                      </a:r>
                      <a:r>
                        <a:rPr lang="en-US" sz="18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*sire-y</a:t>
                      </a:r>
                      <a:r>
                        <a:rPr lang="hr-HR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-yr (</a:t>
                      </a:r>
                      <a:r>
                        <a:rPr lang="en-US" sz="1800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sirēr</a:t>
                      </a:r>
                      <a:r>
                        <a:rPr lang="en-US" sz="18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en-US" sz="18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sire-</a:t>
                      </a:r>
                      <a:r>
                        <a:rPr lang="en-US" sz="1800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hr-HR" sz="180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-mk</a:t>
                      </a:r>
                      <a:r>
                        <a:rPr lang="hr-HR" baseline="30000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-ak</a:t>
                      </a:r>
                      <a:r>
                        <a:rPr lang="hr-HR" baseline="30000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84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-yk</a:t>
                      </a:r>
                      <a:r>
                        <a:rPr lang="hr-HR" baseline="30000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-ik</a:t>
                      </a:r>
                      <a:r>
                        <a:rPr lang="hr-HR" baseline="30000" dirty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hr-HR" i="0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sirēk</a:t>
                      </a:r>
                      <a:r>
                        <a:rPr lang="en-US" sz="1800" i="1" kern="1200" baseline="30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*sire-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</a:t>
                      </a:r>
                      <a:r>
                        <a:rPr lang="en-US" sz="1800" kern="1200" baseline="30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hr-HR" sz="18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268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-in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9768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7F3BE8-730E-4EE1-879E-E1CA85E44B71}"/>
              </a:ext>
            </a:extLst>
          </p:cNvPr>
          <p:cNvSpPr txBox="1"/>
          <p:nvPr/>
        </p:nvSpPr>
        <p:spPr>
          <a:xfrm>
            <a:off x="1304014" y="4945711"/>
            <a:ext cx="10527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Mediopasiv se u prezentu tvori samo od glagola na 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–em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nastavci su isti kao u aktivu, ali osnova završava na 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–i-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bivam vođen, ponašam 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čanač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čanač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poznat sam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patmen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kažu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patmin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govori 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’.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Deponentni glagoli imaju samo mediopas. Oblike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erknč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‘bojim se’)</a:t>
            </a:r>
          </a:p>
          <a:p>
            <a:r>
              <a:rPr lang="hr-HR">
                <a:latin typeface="Times New Roman" panose="02020603050405020304" pitchFamily="18" charset="0"/>
              </a:rPr>
              <a:t>U imperfektu se ne razlikuju aktiv i mediopasiv (</a:t>
            </a:r>
            <a:r>
              <a:rPr lang="hr-HR" i="1">
                <a:latin typeface="Times New Roman" panose="02020603050405020304" pitchFamily="18" charset="0"/>
              </a:rPr>
              <a:t>sirei </a:t>
            </a:r>
            <a:r>
              <a:rPr lang="hr-HR">
                <a:latin typeface="Times New Roman" panose="02020603050405020304" pitchFamily="18" charset="0"/>
              </a:rPr>
              <a:t>‘volim’ i ‘voljen sam’)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79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DB34-1293-4DB5-8F98-A27CCFF2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Ie. sonanti u armenskome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ED0F4-B00F-4CA5-98BE-1409A777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Svi su ie. sonanti očuvani, samo je nejasna distribucija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ł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(oba dolaze od ie. *l)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*meg'h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*(h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ni-sdo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gnijezdo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stvnj.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nest,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Nīdus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stsl.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gnězdo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snuso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snaha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nyós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nurus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stvnj.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*men-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čekati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mímnō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maneo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worg'o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érgon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Werk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gorc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pérysi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iHslo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žila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fīlum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gýsla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stsl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‘vein’)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ĵil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wleHr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konop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lōrum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eúlēra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konop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(t)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mellis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mełr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7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70CB-289C-4C63-BC95-88E9BA0D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Sonanti (nast.)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647F-134E-4BF2-8FD3-D2E5FBE6F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Metateza *C</a:t>
            </a:r>
            <a:r>
              <a:rPr lang="hr-HR" baseline="-25000" dirty="0"/>
              <a:t>zv</a:t>
            </a:r>
            <a:r>
              <a:rPr lang="hr-HR" dirty="0"/>
              <a:t>r &gt; *rC</a:t>
            </a:r>
            <a:r>
              <a:rPr lang="hr-HR" baseline="-25000" dirty="0"/>
              <a:t>zv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k'ub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śubhrás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jajan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ałbewr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izvor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arbewr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rewr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phréar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irtn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swidro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hidrṓs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sviedri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merj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blizu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mékhri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ełbayr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*b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tēr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frāter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bhrā́tā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bratrъ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brólis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58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0686-76CE-4AB7-B777-03E6D489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Sonanti (nast.)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CDE2-9357-4679-80C4-67C10F35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</a:rPr>
              <a:t>Proteza *r- &gt; *er-: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erkar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žrvanj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*g</a:t>
            </a:r>
            <a:r>
              <a:rPr lang="en-US" sz="2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reh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wōn (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grā́van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hr-H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stsl</a:t>
            </a:r>
            <a:r>
              <a:rPr lang="hr-HR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žrьny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stir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bró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erēc</a:t>
            </a:r>
            <a:r>
              <a:rPr lang="en-US" sz="22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preysk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’- (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prīscus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raniji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</a:t>
            </a:r>
            <a:endParaRPr lang="hr-H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erewim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pojaviti se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*prep- (G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prépō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pojaviti se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’).</a:t>
            </a:r>
            <a:endParaRPr lang="hr-H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*-m &gt; -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hr-HR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ie.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dōm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-, *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kuća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(lat.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domus</a:t>
            </a:r>
            <a:r>
              <a:rPr lang="hr-HR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</a:t>
            </a:r>
            <a:r>
              <a:rPr lang="hr-HR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tun.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200" dirty="0"/>
              <a:t>Ie. *m, *n &gt; 0 /_s:</a:t>
            </a:r>
          </a:p>
          <a:p>
            <a:pPr marL="0" indent="0" algn="just">
              <a:buNone/>
            </a:pPr>
            <a:r>
              <a:rPr lang="hr-H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*meh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mso- ‘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męso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 </a:t>
            </a:r>
            <a:endParaRPr lang="hr-HR" sz="2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</a:t>
            </a:r>
            <a:r>
              <a:rPr lang="hr-HR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*meh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ns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‘m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jesec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mēnsis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Arm.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hr-H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426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7E14-B5EC-4A4E-8C01-4758B958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Poluvokali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F096B-D3FF-420D-B1CB-F55E68837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*w &gt; arm.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(-w)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*(e)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vidio 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(aorist,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eîde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wedōr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hýdōr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rijeka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wok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vōx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vácas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kažem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*deh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iwēr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djever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devár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děverь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taygr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PIE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ewi-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avis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‘da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instr.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dívā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danju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‘id.’)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(Meilletov zakon), 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*dwoh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*dweh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dalek, dug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dērós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dūrá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*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sw &gt; arm.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swesōr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sestra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568654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48DD-152C-4AEA-BEA4-C33DC371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Poluvokali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CDA17-D382-49C8-A859-41F1641F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Ie. *y &gt; ? arm.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ĵ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0, l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ĵur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yuHr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jū́ra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treyes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tráyas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yugo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yugám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zygón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etc.)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leard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‘jetra’ &lt; 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yek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iēcur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yakrt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etc.).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o-r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o-v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(?)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*(H)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york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zórks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‘gaze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velš.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iwrch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srndać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&gt;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lovina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325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083E-35A0-4CB0-AC66-DA641A4D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Aorist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E1A7-0B46-4301-8E54-ECFE8991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2 konjugacije: jaki aorist (bez sufiksa) i slabi aorist (sa sufiksom </a:t>
            </a:r>
            <a:r>
              <a:rPr lang="hr-HR" i="1" dirty="0"/>
              <a:t>–(ea)c</a:t>
            </a:r>
            <a:r>
              <a:rPr lang="hr-HR" i="1" baseline="30000" dirty="0"/>
              <a:t>c</a:t>
            </a:r>
            <a:r>
              <a:rPr lang="hr-HR" i="1" dirty="0"/>
              <a:t>-</a:t>
            </a:r>
            <a:r>
              <a:rPr lang="hr-HR" dirty="0"/>
              <a:t>)</a:t>
            </a:r>
          </a:p>
          <a:p>
            <a:r>
              <a:rPr lang="hr-HR" dirty="0"/>
              <a:t>Jaki aorist (u 3. l. jd. dodaje se augment </a:t>
            </a:r>
            <a:r>
              <a:rPr lang="hr-HR" i="1" dirty="0"/>
              <a:t>e-</a:t>
            </a:r>
            <a:r>
              <a:rPr lang="hr-HR" dirty="0"/>
              <a:t> ako je korijen jednosložan):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sg.		           pl.		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-er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ber-ēk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aorisnoj osnovi otpadaju sufiksi za tvorbu prezentske osnove, npr. –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n-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-an- -nč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-, -uc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an-,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itd., usp.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dnem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‘činim’, aor.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e-d-i, usanim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‘učim’, aor.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us-ay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lk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anem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‘ostavljam’, aor.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lk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-i, čanač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‘znam’, aor.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cane-ay.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E683-0E38-42CB-BBDC-A511DB85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Armensko stanovništvo na Bliskom istoku prije genocida 1915.</a:t>
            </a:r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5C4C255-42E4-4EAD-A60A-9C0DB60EE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3" y="2019300"/>
            <a:ext cx="4876800" cy="3676650"/>
          </a:xfrm>
        </p:spPr>
      </p:pic>
    </p:spTree>
    <p:extLst>
      <p:ext uri="{BB962C8B-B14F-4D97-AF65-F5344CB8AC3E}">
        <p14:creationId xmlns:p14="http://schemas.microsoft.com/office/powerpoint/2010/main" val="3229313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784A-52F6-41E8-936F-F68C0A5A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Slabi aorist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17CFF-484E-4932-B01C-A74E0F196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sire-c</a:t>
            </a:r>
            <a:r>
              <a:rPr lang="en-US" sz="20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sire-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</a:t>
            </a:r>
            <a:r>
              <a:rPr lang="en-US" sz="2000" i="1" baseline="3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sire-c</a:t>
            </a:r>
            <a:r>
              <a:rPr lang="en-US" sz="20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sire-c</a:t>
            </a:r>
            <a:r>
              <a:rPr lang="en-US" sz="20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ēk</a:t>
            </a:r>
            <a:r>
              <a:rPr lang="en-US" sz="2000" i="1" baseline="3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</a:t>
            </a:r>
            <a:r>
              <a:rPr lang="en-US" sz="20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sire-c</a:t>
            </a:r>
            <a:r>
              <a:rPr lang="en-US" sz="20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endParaRPr lang="hr-HR" sz="20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/>
              <a:t>Usp. imperfekt: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sire-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</a:t>
            </a:r>
            <a:r>
              <a:rPr lang="en-US" sz="2000" i="1" baseline="300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sire-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</a:t>
            </a:r>
            <a:r>
              <a:rPr lang="en-US" sz="2000" i="1" baseline="300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</a:t>
            </a:r>
            <a:r>
              <a:rPr lang="hr-H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endParaRPr lang="en-US" sz="20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221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ADCB-7FCD-43D5-8631-7D114771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Ie. deklinacija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EA2C0A-B42A-4D85-8FC4-D135758CD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645" y="1894787"/>
            <a:ext cx="9714570" cy="41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784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0A97-A7E2-46D8-BB67-57C04799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Povijesna morfologija: tematska deklinacija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67970-C37E-4A44-A609-B2F9F7A30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AE464-6E1D-4FFD-8B43-E96301DFD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35" y="1960775"/>
            <a:ext cx="8217401" cy="38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92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0BC6-D223-493D-ABE5-F0AAA56A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Tematska deklinacija (nast.)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09FA5-5FA5-4457-8052-7B946BA6E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E6D1C-C7F5-416F-8A6F-72A67539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19" y="1866208"/>
            <a:ext cx="8223538" cy="36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343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8449-0DC4-49DD-A659-E22E3FB7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Povijesna morfologija: imenice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8ECC6-2BC8-4211-A8D6-C4CE3CBBD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get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‘rijeka’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NAcc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*wed-o-s/m        (gr.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lýkos, lýkon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‘vuk’)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get-oy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wed-o-syo	(gr. hom.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lýkoio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	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get-oy	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*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wed-o-syo (iz gen.; usp. stlat.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lupōd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hrv.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vuk-a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*wlk</a:t>
            </a:r>
            <a:r>
              <a:rPr lang="hr-HR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ōd)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wed-o-b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(prema kons. deklinaciji; usp.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lit.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vilku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 *wlk</a:t>
            </a:r>
            <a:r>
              <a:rPr lang="hr-HR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  <a:r>
              <a:rPr lang="hr-HR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wedoy (usp. stsl.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vl6cě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Nastavak Abl. jd.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azg-ē, ban-ē, cov-ē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izvodi se iz poslijeloga *–e-tes (skr.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mukha–tas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‘iz usta’, 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funditus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‘od dna, temeljito’ &lt; *-o-tos).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Dvojina i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rod izgubljeni su prije prvih spomenika (kartvelski jezici nemaju ni roda ni dvojine, kao ni urartski).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567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5F2A-6394-4BC8-B9FC-1F0F9DBD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Deklinacija (nast.)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43DD2-5CAD-411C-9125-9499FA23B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get-k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wedo-wes (?) (usp.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erek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‘3’ &lt; *treyes, skt.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trayas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 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wedo-ns (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dial.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lýkons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get-oc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wedo-sk’o- (?)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get-oc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jd. + -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wedo-su (usp. skr.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vrkešu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stsl.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vl6cěx7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„Nota accusativi”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z-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 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/>
              <a:t>Nastavak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L jd. kod nekih imenica analoški je prema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žena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L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knoĵ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(usp. 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ē̍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gen. jd.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gynaikós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čovjek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L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mardoĵ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Izvodi se i iz postpozicije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*-d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cf.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ouranóthi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‘na nebu’)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868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E477-0F3C-4097-A070-D91A37B3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Deklinacija (nast.)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10E77-2B5D-4845-8525-B473F3E81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Kod nekih imenica nastavci nisu očuvani, samo tragovi prijevoja: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hayr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hr-HR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hawr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tr-os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hawr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tr-ey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Loc.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hawrē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Inst.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harb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tr-b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Usp. i 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gaṙn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gaṙin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wrHēn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*wrHn-os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arḗn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arnós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292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9E1A-0FD2-4CE0-B5FD-047DCB85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Imenice (nast.)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28615-D569-4598-AB4A-2061B865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pl. 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get-k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 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get-oc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get-oc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get-s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681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DA95-1D2C-4FC4-8344-3C8089B3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Konjugacija: osnove i kategorije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D9ED2F-26AA-4E69-96AE-F754114EF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833899"/>
              </p:ext>
            </p:extLst>
          </p:nvPr>
        </p:nvGraphicFramePr>
        <p:xfrm>
          <a:off x="1211580" y="1840230"/>
          <a:ext cx="10527702" cy="431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3851">
                  <a:extLst>
                    <a:ext uri="{9D8B030D-6E8A-4147-A177-3AD203B41FA5}">
                      <a16:colId xmlns:a16="http://schemas.microsoft.com/office/drawing/2014/main" val="2325592218"/>
                    </a:ext>
                  </a:extLst>
                </a:gridCol>
                <a:gridCol w="5263851">
                  <a:extLst>
                    <a:ext uri="{9D8B030D-6E8A-4147-A177-3AD203B41FA5}">
                      <a16:colId xmlns:a16="http://schemas.microsoft.com/office/drawing/2014/main" val="2598441072"/>
                    </a:ext>
                  </a:extLst>
                </a:gridCol>
              </a:tblGrid>
              <a:tr h="539815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</a:rPr>
                        <a:t>Pre</a:t>
                      </a:r>
                      <a:r>
                        <a:rPr lang="hr-HR" sz="1800" dirty="0">
                          <a:effectLst/>
                        </a:rPr>
                        <a:t>zentska osnova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</a:rPr>
                        <a:t>Aoris</a:t>
                      </a:r>
                      <a:r>
                        <a:rPr lang="hr-HR" sz="1800" dirty="0">
                          <a:effectLst/>
                        </a:rPr>
                        <a:t>na osnova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779554"/>
                  </a:ext>
                </a:extLst>
              </a:tr>
              <a:tr h="1079632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</a:rPr>
                        <a:t>Pre</a:t>
                      </a:r>
                      <a:r>
                        <a:rPr lang="hr-HR" sz="1800" dirty="0">
                          <a:effectLst/>
                        </a:rPr>
                        <a:t>z</a:t>
                      </a:r>
                      <a:r>
                        <a:rPr lang="en-US" sz="1800" dirty="0" err="1">
                          <a:effectLst/>
                        </a:rPr>
                        <a:t>ent</a:t>
                      </a:r>
                      <a:r>
                        <a:rPr lang="hr-HR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</a:rPr>
                        <a:t>aorist </a:t>
                      </a:r>
                      <a:r>
                        <a:rPr lang="hr-HR" sz="1800" dirty="0">
                          <a:effectLst/>
                        </a:rPr>
                        <a:t>(aktivni i mediopasivni)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081259"/>
                  </a:ext>
                </a:extLst>
              </a:tr>
              <a:tr h="539815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</a:rPr>
                        <a:t>Imperfe</a:t>
                      </a:r>
                      <a:r>
                        <a:rPr lang="hr-HR" sz="1800" dirty="0">
                          <a:effectLst/>
                        </a:rPr>
                        <a:t>k</a:t>
                      </a: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085190"/>
                  </a:ext>
                </a:extLst>
              </a:tr>
              <a:tr h="539815">
                <a:tc>
                  <a:txBody>
                    <a:bodyPr/>
                    <a:lstStyle/>
                    <a:p>
                      <a:pPr algn="just"/>
                      <a:r>
                        <a:rPr lang="hr-HR" sz="1800" dirty="0">
                          <a:effectLst/>
                        </a:rPr>
                        <a:t>Konjunktiv prezenta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Konjunktiv aorista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367802"/>
                  </a:ext>
                </a:extLst>
              </a:tr>
              <a:tr h="539815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</a:rPr>
                        <a:t>Imperativ</a:t>
                      </a:r>
                      <a:r>
                        <a:rPr lang="hr-HR" sz="1800" dirty="0">
                          <a:effectLst/>
                        </a:rPr>
                        <a:t> prezenta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prohibitiv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aoris</a:t>
                      </a:r>
                      <a:r>
                        <a:rPr lang="hr-HR" sz="1800" dirty="0">
                          <a:effectLst/>
                        </a:rPr>
                        <a:t>ni</a:t>
                      </a:r>
                      <a:r>
                        <a:rPr lang="en-US" sz="1800" dirty="0">
                          <a:effectLst/>
                        </a:rPr>
                        <a:t>) </a:t>
                      </a:r>
                      <a:r>
                        <a:rPr lang="en-US" sz="1800" dirty="0" err="1">
                          <a:effectLst/>
                        </a:rPr>
                        <a:t>imperativ</a:t>
                      </a:r>
                      <a:r>
                        <a:rPr lang="hr-HR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044298"/>
                  </a:ext>
                </a:extLst>
              </a:tr>
              <a:tr h="539815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</a:rPr>
                        <a:t>Infinitiv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660859"/>
                  </a:ext>
                </a:extLst>
              </a:tr>
              <a:tr h="539815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hr-HR" sz="1800" dirty="0">
                          <a:effectLst/>
                        </a:rPr>
                        <a:t>neki participi)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</a:rPr>
                        <a:t>particip</a:t>
                      </a:r>
                      <a:r>
                        <a:rPr lang="hr-HR" sz="1800" dirty="0">
                          <a:effectLst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55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2813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C02E-79B7-4248-A0BA-57BB1302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Pasivni aorist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6E103-5D85-4345-B419-CBD275798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sg.			pl.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-ay	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ber-ayk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sg.			pl. 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-ay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-ayk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-aw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4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065B-3E99-48B6-A896-5BFA863C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Armenski dijalekti oko 1900. </a:t>
            </a:r>
            <a:r>
              <a:rPr lang="hr-HR"/>
              <a:t>(prema Acharianu)</a:t>
            </a:r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CDE4CFA-1B95-4320-91AD-F08E74886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08" y="1846263"/>
            <a:ext cx="9373910" cy="4022725"/>
          </a:xfrm>
        </p:spPr>
      </p:pic>
    </p:spTree>
    <p:extLst>
      <p:ext uri="{BB962C8B-B14F-4D97-AF65-F5344CB8AC3E}">
        <p14:creationId xmlns:p14="http://schemas.microsoft.com/office/powerpoint/2010/main" val="31797559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E007-905E-4BB5-8CC9-C77E022D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Prilozi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8C5AD-FBB1-4C4F-8EF7-2B8C8D90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Načinski prilozi su „okamenjeni” instrumentali imenica: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priroda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bunaw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psolutno, naravno’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diwr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diwraw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Neki prilozi tvore se sufiksom –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pēs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brzina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vs.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apēs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brzo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Neki pridjevi koriste se i kao prilozi: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ułił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ravan, ravno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aysawr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ovaj dan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)’.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Prilozi mjesta: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ovdje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(L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aydr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ondje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(L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istic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‘t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(L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illic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380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5AD2-35A0-4EFE-BCFE-0C3BFF8C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Lične zamjenice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421A-61E8-4338-9D68-DD31FDE4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Nom. sg.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		du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 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z-is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y-is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inj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y-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inēn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/>
              <a:t>Arm. </a:t>
            </a:r>
            <a:r>
              <a:rPr lang="hr-HR" i="1" dirty="0"/>
              <a:t>es </a:t>
            </a:r>
            <a:r>
              <a:rPr lang="hr-HR" dirty="0"/>
              <a:t>&lt; ie. *eg’h</a:t>
            </a:r>
            <a:r>
              <a:rPr lang="hr-HR" baseline="-25000" dirty="0"/>
              <a:t>2</a:t>
            </a:r>
            <a:r>
              <a:rPr lang="hr-HR" dirty="0"/>
              <a:t> (lat. </a:t>
            </a:r>
            <a:r>
              <a:rPr lang="hr-HR" i="1" dirty="0"/>
              <a:t>ego</a:t>
            </a:r>
            <a:r>
              <a:rPr lang="hr-HR" dirty="0"/>
              <a:t> &lt; *eg’oh</a:t>
            </a:r>
            <a:r>
              <a:rPr lang="hr-HR" baseline="-25000" dirty="0"/>
              <a:t>2</a:t>
            </a:r>
            <a:r>
              <a:rPr lang="hr-HR" dirty="0"/>
              <a:t>, skr. </a:t>
            </a:r>
            <a:r>
              <a:rPr lang="hr-HR" i="1" dirty="0"/>
              <a:t>aham</a:t>
            </a:r>
            <a:r>
              <a:rPr lang="hr-HR" dirty="0"/>
              <a:t> &lt; *eg’h</a:t>
            </a:r>
            <a:r>
              <a:rPr lang="hr-HR" baseline="-25000" dirty="0"/>
              <a:t>2</a:t>
            </a:r>
            <a:r>
              <a:rPr lang="hr-HR" dirty="0"/>
              <a:t>om); arm. </a:t>
            </a:r>
            <a:r>
              <a:rPr lang="hr-HR" i="1" dirty="0"/>
              <a:t>du </a:t>
            </a:r>
            <a:r>
              <a:rPr lang="hr-HR" dirty="0"/>
              <a:t>&lt; ie. *tuH (lat. </a:t>
            </a:r>
            <a:r>
              <a:rPr lang="hr-HR" i="1" dirty="0"/>
              <a:t>tu, </a:t>
            </a:r>
            <a:r>
              <a:rPr lang="hr-HR" dirty="0"/>
              <a:t>gr. </a:t>
            </a:r>
            <a:r>
              <a:rPr lang="hr-HR" i="1" dirty="0"/>
              <a:t>sý</a:t>
            </a:r>
            <a:r>
              <a:rPr lang="hr-HR" dirty="0"/>
              <a:t>, stsl. </a:t>
            </a:r>
            <a:r>
              <a:rPr lang="hr-HR" i="1" dirty="0"/>
              <a:t>ty</a:t>
            </a:r>
            <a:r>
              <a:rPr lang="hr-HR" dirty="0"/>
              <a:t>, lit. </a:t>
            </a:r>
            <a:r>
              <a:rPr lang="hr-HR" i="1" dirty="0"/>
              <a:t>tu</a:t>
            </a:r>
            <a:r>
              <a:rPr lang="hr-HR" dirty="0"/>
              <a:t>)</a:t>
            </a:r>
          </a:p>
          <a:p>
            <a:r>
              <a:rPr lang="hr-HR" dirty="0"/>
              <a:t>Arm. </a:t>
            </a:r>
            <a:r>
              <a:rPr lang="hr-HR" i="1" dirty="0"/>
              <a:t>im </a:t>
            </a:r>
            <a:r>
              <a:rPr lang="hr-HR" dirty="0"/>
              <a:t>&lt; ie. *(h</a:t>
            </a:r>
            <a:r>
              <a:rPr lang="hr-HR" baseline="-25000" dirty="0"/>
              <a:t>1</a:t>
            </a:r>
            <a:r>
              <a:rPr lang="hr-HR" dirty="0"/>
              <a:t>)me (akuzativ: gr. </a:t>
            </a:r>
            <a:r>
              <a:rPr lang="hr-HR" i="1" dirty="0"/>
              <a:t>emé, </a:t>
            </a:r>
            <a:r>
              <a:rPr lang="hr-HR" dirty="0"/>
              <a:t>lat. </a:t>
            </a:r>
            <a:r>
              <a:rPr lang="hr-HR" i="1" dirty="0"/>
              <a:t>m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skr.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/>
              <a:t>Arm. </a:t>
            </a:r>
            <a:r>
              <a:rPr lang="hr-HR" i="1" dirty="0"/>
              <a:t>k</a:t>
            </a:r>
            <a:r>
              <a:rPr lang="hr-HR" i="1" baseline="30000" dirty="0"/>
              <a:t>c</a:t>
            </a:r>
            <a:r>
              <a:rPr lang="hr-HR" i="1" dirty="0"/>
              <a:t>- </a:t>
            </a:r>
            <a:r>
              <a:rPr lang="hr-HR" dirty="0"/>
              <a:t>&lt; ie. *tw- (akuzativ: lat. </a:t>
            </a:r>
            <a:r>
              <a:rPr lang="hr-HR" i="1" dirty="0"/>
              <a:t>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dirty="0"/>
              <a:t>, skr. </a:t>
            </a:r>
            <a:r>
              <a:rPr lang="hr-HR" i="1" dirty="0"/>
              <a:t>tvam</a:t>
            </a:r>
            <a:r>
              <a:rPr lang="hr-HR" dirty="0"/>
              <a:t>)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–j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*–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*-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cf. e.g.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mihī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382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168E-0E5E-49E6-9772-6DCF2ABF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Lične zamjenice (nast.)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98C9-4FA2-4FF1-88B3-6E4AA5DDF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Nom.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 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mez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jez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mez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jez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mez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jez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mēnĵ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mezēn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jēnĵ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jezēn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	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mewk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jewk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 ie.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yūyam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d-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umj.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ĵ-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analogijom prema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2sg.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je-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?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Joshua Katz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*us‑we- &gt;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velš.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kosim padežima,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swe-g’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sg'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e-g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jez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G. pl. </a:t>
            </a:r>
            <a:r>
              <a:rPr lang="hr-HR" sz="1800" i="1" dirty="0">
                <a:latin typeface="Times New Roman" panose="02020603050405020304" pitchFamily="18" charset="0"/>
              </a:rPr>
              <a:t>–r</a:t>
            </a:r>
            <a:r>
              <a:rPr lang="hr-HR" sz="1800" dirty="0">
                <a:latin typeface="Times New Roman" panose="02020603050405020304" pitchFamily="18" charset="0"/>
              </a:rPr>
              <a:t>-, usp. lat.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nostrum,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vestrum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unsara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izwara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833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CAB0-6EC1-4216-A4B9-577FB652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Lična zamjenica 3. lica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4919-E57B-4F87-8B5A-B92AA20CE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sg.		pl.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Nom. 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z-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nmanē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anē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novaw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hr-HR" sz="1800" i="1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i="1" dirty="0"/>
              <a:t>na </a:t>
            </a:r>
            <a:r>
              <a:rPr lang="hr-HR" dirty="0"/>
              <a:t>&lt; ie. *Hen- (stsl. </a:t>
            </a:r>
            <a:r>
              <a:rPr lang="hr-HR" i="1" dirty="0"/>
              <a:t>on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ъ</a:t>
            </a:r>
            <a:r>
              <a:rPr lang="hr-HR" dirty="0"/>
              <a:t>, lit. </a:t>
            </a:r>
            <a:r>
              <a:rPr lang="hr-HR" i="1" dirty="0"/>
              <a:t>anas</a:t>
            </a:r>
            <a:r>
              <a:rPr lang="hr-HR" dirty="0"/>
              <a:t>, skt. </a:t>
            </a:r>
            <a:r>
              <a:rPr lang="hr-HR" i="1" dirty="0"/>
              <a:t>ana-</a:t>
            </a:r>
            <a:r>
              <a:rPr lang="hr-HR" dirty="0"/>
              <a:t>); genitiv ličnih zamjenica koristi se i kao posvojna zamjenica (npr. </a:t>
            </a:r>
            <a:r>
              <a:rPr lang="hr-HR" i="1" dirty="0"/>
              <a:t>nora </a:t>
            </a:r>
            <a:r>
              <a:rPr lang="hr-HR" dirty="0"/>
              <a:t>‘njega’ i ‘njegov, njegova, njegovo’).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96477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AF3D-6429-44A2-8F3D-E81FF39D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Zamjenički pridjevi i pokazne zamjenice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CD5E-13E7-4A33-8959-1C9F9A160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Zamjenički pridjevi 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ays, ayd, ayn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Nom sg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DLAbl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-u,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plural: N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</a:t>
            </a:r>
            <a:r>
              <a:rPr lang="en-US" sz="16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Acc.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</a:t>
            </a:r>
            <a:r>
              <a:rPr lang="en-US" sz="16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</a:t>
            </a:r>
            <a:r>
              <a:rPr lang="en-US" sz="16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Abl.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anē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aynuk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Također 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soyn, doyn, noyn 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‘taj isti’: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sg.			pl.</a:t>
            </a: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Nom. 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nok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noynk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unc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novimb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nok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imbk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nok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umbk</a:t>
            </a:r>
            <a:r>
              <a:rPr lang="en-US" sz="16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hr-HR" sz="1600" i="1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ie. *to- (lit. </a:t>
            </a:r>
            <a:r>
              <a:rPr lang="hr-H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skt. </a:t>
            </a:r>
            <a:r>
              <a:rPr lang="hr-H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tad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gr. </a:t>
            </a:r>
            <a:r>
              <a:rPr lang="hr-H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stsl. 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 ie. *k’i- (lat. 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hi-c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lit. 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šis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stsl. 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s6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-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ie. *Hn- (lit. </a:t>
            </a:r>
            <a:r>
              <a:rPr lang="hr-H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anas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v. gore).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004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B93-EDDB-4D91-A426-01628549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Zamjenice: </a:t>
            </a:r>
            <a:r>
              <a:rPr lang="hr-HR" i="1" dirty="0"/>
              <a:t>noyn/soyn/doyn </a:t>
            </a:r>
            <a:r>
              <a:rPr lang="hr-HR" dirty="0"/>
              <a:t>‘taj isti’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46C8C-74A0-4784-9B8A-A1DCE104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sg.			pl.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Nom. 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noyns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Abl.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novimb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imbk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umbk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226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B952-C4E3-4BDC-BF3F-390F08FC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Upitne, neodređene zamjenice; odnosna zamjenica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FE41-72A5-4ACD-9038-4F40E17BC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(Gen.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Dat./Loc. sg.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Abl.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Etimologija?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zinč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(Nom./Acc.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zinč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Dat./Loc.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Abl.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Inst.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Etimologija?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nešto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tkogod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Usp.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Nom./Acc.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Gen.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uru-mn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Dat./Loc.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ume-mn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etc.;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Nom/Acc.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o-k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uruk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Dat./Loc.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umek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Abl.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‘koji/koja/koje’: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N-Acc.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Gen.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oroy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Dat./Loc.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Abl.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ormē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Inst. 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orov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Nom. pl.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Acc./Loc. pl.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Gen./Dat./Abl. pl.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Inst. pl.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orovk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ie. *yo- (skr.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yas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stsl.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i-že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hós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)? Podrijetlo sufiksa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–r-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nepoznato.</a:t>
            </a:r>
            <a:endParaRPr lang="hr-HR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iwr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‘svoj’ &lt; ? *si-wro- &lt; *sw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-wro-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(usp. skr.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svayam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‘sebe’).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272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E44-E7CF-42EA-88E8-4EE37611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Posvojne zamjenice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99141F-E09F-4EBA-AA59-85AE173BC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76405"/>
              </p:ext>
            </p:extLst>
          </p:nvPr>
        </p:nvGraphicFramePr>
        <p:xfrm>
          <a:off x="1383527" y="1846264"/>
          <a:ext cx="8014910" cy="4117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285">
                  <a:extLst>
                    <a:ext uri="{9D8B030D-6E8A-4147-A177-3AD203B41FA5}">
                      <a16:colId xmlns:a16="http://schemas.microsoft.com/office/drawing/2014/main" val="2138815638"/>
                    </a:ext>
                  </a:extLst>
                </a:gridCol>
                <a:gridCol w="318464">
                  <a:extLst>
                    <a:ext uri="{9D8B030D-6E8A-4147-A177-3AD203B41FA5}">
                      <a16:colId xmlns:a16="http://schemas.microsoft.com/office/drawing/2014/main" val="1596739021"/>
                    </a:ext>
                  </a:extLst>
                </a:gridCol>
                <a:gridCol w="294657">
                  <a:extLst>
                    <a:ext uri="{9D8B030D-6E8A-4147-A177-3AD203B41FA5}">
                      <a16:colId xmlns:a16="http://schemas.microsoft.com/office/drawing/2014/main" val="187235578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1003175295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3961717797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3639160606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807136985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4025533690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202320324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3015233896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1682974828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485847047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797169095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3750955532"/>
                    </a:ext>
                  </a:extLst>
                </a:gridCol>
                <a:gridCol w="565792">
                  <a:extLst>
                    <a:ext uri="{9D8B030D-6E8A-4147-A177-3AD203B41FA5}">
                      <a16:colId xmlns:a16="http://schemas.microsoft.com/office/drawing/2014/main" val="2898869705"/>
                    </a:ext>
                  </a:extLst>
                </a:gridCol>
              </a:tblGrid>
              <a:tr h="361622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kʿo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nora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iwr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jer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nocʿa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504616539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effectLst/>
                        </a:rPr>
                        <a:t>'m</a:t>
                      </a:r>
                      <a:r>
                        <a:rPr lang="hr-HR" sz="1100" dirty="0">
                          <a:effectLst/>
                        </a:rPr>
                        <a:t>oj</a:t>
                      </a:r>
                      <a:r>
                        <a:rPr lang="en-US" sz="1100" dirty="0">
                          <a:effectLst/>
                        </a:rPr>
                        <a:t>'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't</a:t>
                      </a:r>
                      <a:r>
                        <a:rPr lang="hr-HR" sz="1100" dirty="0">
                          <a:effectLst/>
                        </a:rPr>
                        <a:t>voj</a:t>
                      </a:r>
                      <a:r>
                        <a:rPr lang="en-US" sz="1100" dirty="0">
                          <a:effectLst/>
                        </a:rPr>
                        <a:t>'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'</a:t>
                      </a:r>
                      <a:r>
                        <a:rPr lang="hr-HR" sz="1100" dirty="0">
                          <a:effectLst/>
                        </a:rPr>
                        <a:t>njegov</a:t>
                      </a:r>
                      <a:r>
                        <a:rPr lang="en-US" sz="1100" dirty="0">
                          <a:effectLst/>
                        </a:rPr>
                        <a:t>'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'</a:t>
                      </a:r>
                      <a:r>
                        <a:rPr lang="hr-HR" sz="1100" dirty="0">
                          <a:effectLst/>
                        </a:rPr>
                        <a:t>svoj</a:t>
                      </a:r>
                      <a:r>
                        <a:rPr lang="en-US" sz="1100" dirty="0">
                          <a:effectLst/>
                        </a:rPr>
                        <a:t>'(refl.)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'</a:t>
                      </a:r>
                      <a:r>
                        <a:rPr lang="hr-HR" sz="1100" dirty="0">
                          <a:effectLst/>
                        </a:rPr>
                        <a:t>naš</a:t>
                      </a:r>
                      <a:r>
                        <a:rPr lang="en-US" sz="1100" dirty="0">
                          <a:effectLst/>
                        </a:rPr>
                        <a:t>'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'</a:t>
                      </a:r>
                      <a:r>
                        <a:rPr lang="hr-HR" sz="1100" dirty="0">
                          <a:effectLst/>
                        </a:rPr>
                        <a:t>vaš</a:t>
                      </a:r>
                      <a:r>
                        <a:rPr lang="en-US" sz="1100" dirty="0">
                          <a:effectLst/>
                        </a:rPr>
                        <a:t>'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'</a:t>
                      </a:r>
                      <a:r>
                        <a:rPr lang="hr-HR" sz="1100" dirty="0">
                          <a:effectLst/>
                        </a:rPr>
                        <a:t>njihov</a:t>
                      </a:r>
                      <a:r>
                        <a:rPr lang="en-US" sz="1100" dirty="0">
                          <a:effectLst/>
                        </a:rPr>
                        <a:t>'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3995296564"/>
                  </a:ext>
                </a:extLst>
              </a:tr>
              <a:tr h="19964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1767599923"/>
                  </a:ext>
                </a:extLst>
              </a:tr>
              <a:tr h="721987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N Sg.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kʿo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nora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iwr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jer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nocʿa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2600428002"/>
                  </a:ext>
                </a:extLst>
              </a:tr>
              <a:tr h="3704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Ac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kʿo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nora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iwr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jer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nocʿa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4007077340"/>
                  </a:ext>
                </a:extLst>
              </a:tr>
              <a:tr h="561267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imoy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kʿoyoy, kʿoy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norayoy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iwroy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meroy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effectLst/>
                        </a:rPr>
                        <a:t>jeroy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nocʿayoy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3694186145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kʿum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norayum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iwrum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merum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jerum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nocʿayum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2738974622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kʿum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norayum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iwrum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merum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jerum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nocʿayum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612513799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Ab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immē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kʿumē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norayoy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iwrmē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mermē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jermē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nocʿayoy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138851913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imov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kʿuov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norayov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iwrov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merov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jerov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effectLst/>
                        </a:rPr>
                        <a:t>nocʿayov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1892117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050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F1CA-8718-46C4-8402-83DECD21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Posvojne zamjenice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643891-07D1-4492-9A67-31911D64E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734522"/>
              </p:ext>
            </p:extLst>
          </p:nvPr>
        </p:nvGraphicFramePr>
        <p:xfrm>
          <a:off x="1685677" y="1846264"/>
          <a:ext cx="9175800" cy="3963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720">
                  <a:extLst>
                    <a:ext uri="{9D8B030D-6E8A-4147-A177-3AD203B41FA5}">
                      <a16:colId xmlns:a16="http://schemas.microsoft.com/office/drawing/2014/main" val="3068732061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4271119055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3053659838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3303151310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3788812641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2861769569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1736669462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767119951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1229966963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3461055299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132285302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138479616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3142636718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1881218021"/>
                    </a:ext>
                  </a:extLst>
                </a:gridCol>
                <a:gridCol w="611720">
                  <a:extLst>
                    <a:ext uri="{9D8B030D-6E8A-4147-A177-3AD203B41FA5}">
                      <a16:colId xmlns:a16="http://schemas.microsoft.com/office/drawing/2014/main" val="4255812340"/>
                    </a:ext>
                  </a:extLst>
                </a:gridCol>
              </a:tblGrid>
              <a:tr h="31240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kʿo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iwr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jer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nocʿa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2920450590"/>
                  </a:ext>
                </a:extLst>
              </a:tr>
              <a:tr h="3286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 Pl.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imkʿ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kʿoykʿ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noraykʿ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iwr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merkʿ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jerkʿ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nocʿaykʿ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1405317440"/>
                  </a:ext>
                </a:extLst>
              </a:tr>
              <a:tr h="3286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ims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kʿoys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norays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iwr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jers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nocʿays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2459920717"/>
                  </a:ext>
                </a:extLst>
              </a:tr>
              <a:tr h="64108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imocʿ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kʿoyocʿ, kʿocʿ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norayocʿ, norayicʿ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iwrocʿ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merocʿ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jerocʿ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nocʿayocʿ, nocʿayicʿ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2068410875"/>
                  </a:ext>
                </a:extLst>
              </a:tr>
              <a:tr h="64108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imocʿ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kʿoyocʿ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norayocʿ, norayicʿ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iwrocʿ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merocʿ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jerocʿ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nocʿayocʿ, nocʿayicʿ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488494387"/>
                  </a:ext>
                </a:extLst>
              </a:tr>
              <a:tr h="3286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kʿoys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norays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iwrum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jers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nocʿays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346149604"/>
                  </a:ext>
                </a:extLst>
              </a:tr>
              <a:tr h="64108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Abl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imocʿ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kʿoyocʿ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norayocʿ, norayicʿ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iwrocʿ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merocʿ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jerocʿ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nocʿayocʿ, nocʿayicʿ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1968720260"/>
                  </a:ext>
                </a:extLst>
              </a:tr>
              <a:tr h="64108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imovkʿ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kʿoyovkʿ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norayovkʿ, norayiwkʿ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iwrovkʿ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merovkʿ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jerovkʿ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nocʿayovkʿ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nocʿayiwkʿ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9" marR="4899" marT="4899" marB="4899"/>
                </a:tc>
                <a:extLst>
                  <a:ext uri="{0D108BD9-81ED-4DB2-BD59-A6C34878D82A}">
                    <a16:rowId xmlns:a16="http://schemas.microsoft.com/office/drawing/2014/main" val="31008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4905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8F58-B686-4A08-9049-647F8832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Povratna i recipročna konstrukcija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D44F1-48E7-4B1E-9F41-C2724E340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yaytn-eac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z-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anjn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reveal-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aor.3sg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-person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his.own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bjavio 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endParaRPr lang="hr-HR" dirty="0"/>
          </a:p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sir-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z-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mimean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so.that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love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-subj.pres.2pl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-one.another-</a:t>
            </a:r>
            <a:r>
              <a:rPr lang="en-US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acc.pl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volite jedan drugoga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B9C6-F56B-446D-9E7D-2C0DF538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Periodizacija povijesti armenskoga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AF8D-FC98-4A94-9DCD-C50F57A8C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? &gt; do 5. stoljeća: praarmenski</a:t>
            </a:r>
          </a:p>
          <a:p>
            <a:r>
              <a:rPr lang="hr-HR" dirty="0"/>
              <a:t>5-9. stoljeće: staroarmenski („klasični armenski” ili grabar)</a:t>
            </a:r>
          </a:p>
          <a:p>
            <a:r>
              <a:rPr lang="hr-HR" dirty="0"/>
              <a:t>9-14. stoljeće: kilikijski armenski („srednjoarmenski”)</a:t>
            </a:r>
          </a:p>
          <a:p>
            <a:r>
              <a:rPr lang="hr-HR" dirty="0"/>
              <a:t>15. stoljeće-18. stoljeće: rani novoarmenski </a:t>
            </a:r>
          </a:p>
          <a:p>
            <a:r>
              <a:rPr lang="hr-HR" dirty="0"/>
              <a:t>18.-20. stoljeće: novoarmenski</a:t>
            </a:r>
          </a:p>
          <a:p>
            <a:r>
              <a:rPr lang="hr-HR" dirty="0"/>
              <a:t>Novoarmenski ima dvije varijante koje su samo djelomično međusobno razumljive, no obje dijele pismo i velik dio terminologije i posuđenica iz staroarmenskoga:</a:t>
            </a:r>
          </a:p>
          <a:p>
            <a:r>
              <a:rPr lang="hr-HR" dirty="0"/>
              <a:t>a) istočnoarmenski (u Armeniji)</a:t>
            </a:r>
          </a:p>
          <a:p>
            <a:r>
              <a:rPr lang="hr-HR" dirty="0"/>
              <a:t>b) zapadnoarmenski (u dijaspori)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627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F6B9-E167-484B-A45D-C1229521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Brojevi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338A98-D370-4671-8DF1-C988B047B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763506"/>
              </p:ext>
            </p:extLst>
          </p:nvPr>
        </p:nvGraphicFramePr>
        <p:xfrm>
          <a:off x="1096963" y="3049905"/>
          <a:ext cx="10058400" cy="16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320450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099119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6812457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09826239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15446955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8593418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7878597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2367509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442572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‘</a:t>
                      </a:r>
                      <a:r>
                        <a:rPr lang="hr-HR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’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‘</a:t>
                      </a:r>
                      <a:r>
                        <a:rPr lang="hr-HR" sz="12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’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‘</a:t>
                      </a:r>
                      <a:r>
                        <a:rPr lang="hr-HR" sz="12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’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‘</a:t>
                      </a:r>
                      <a:r>
                        <a:rPr lang="hr-HR" sz="1200" dirty="0">
                          <a:effectLst/>
                        </a:rPr>
                        <a:t>4</a:t>
                      </a:r>
                      <a:r>
                        <a:rPr lang="en-US" sz="1200" dirty="0">
                          <a:effectLst/>
                        </a:rPr>
                        <a:t>’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11847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erku, erkukʿ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erekʿ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čʿorkʿ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3598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Acc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erkus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čʿors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8332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mioy, mioǰ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erkucʿ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čʿoricʿ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892900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mium, mioǰ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erkucʿ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čʿoricʿ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28872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mium, mioǰ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erkus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čʿors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65598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Abl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mioy, mioǰē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erkucʿ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čʿoricʿ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99857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miov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erkukʿ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eriwkʿ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čʿoriwkʿ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4775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4322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1B9F-838A-4DEA-8EFE-5F2AB3EB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Brojevi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538D-A053-4AEA-8311-EB71F74E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smi-yo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mía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‘jedna’, usp.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heís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‘jedan ‘ &lt; *sems)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erku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*dwoh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duo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dýo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treyes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(skr.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trayas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treîs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etwores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téttares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quattuor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stsl.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četyre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penk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pénte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quinque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*(k's)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wek’s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sex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héks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velš.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chwech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septm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septem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heptá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skr.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sapta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ek'toh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octo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skr.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aštau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newn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ennéa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lat.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novem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skr.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nava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tasn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dek’m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(gr.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déka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skr.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dáśa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364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AAF6-B1AB-41EC-83AD-F9E9AD5F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Brojevi od 11 do 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A9612-DFD4-4E8E-8415-18BE83FE8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(&lt; *mi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jedan i deset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erko-tasan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-tasan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orek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-tasan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hnge-tasan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veš-tasan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(‘se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dam i deset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19 -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(*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dwi-dk’mtiH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cf. 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eíkosi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vigintī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063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045F-95B2-4493-ADDA-8A7B4554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Desetice, redni brojevi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7C0D-8052-44BD-A2C1-570CB76D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Desetice se tvore dodavanjem sufiksa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*-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k’omt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eresun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‘30’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-a-sun,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arasun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‘40’,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yisun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‘50’,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‘60’,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ewt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anasun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‘70’,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‘80’,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innsun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‘90’.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=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hariwr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(nepoznate etimologije); za više stotice dodaje se sufiks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–(ha)riwr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npr.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erkeriwr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‘200’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1000 =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hazar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(iz iranskoga)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Redni brojevi tvore se sufiksom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rord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1-4)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‑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erord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brojeve više od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erord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‘t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reći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erord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šesti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aṙaǰin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‘prvi’ (od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aṙaǰ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‘ispred’ &lt; *prHo-d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yo- ?)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Dijelni brojevi tvore se reduplikacijom, npr. </a:t>
            </a:r>
            <a:r>
              <a:rPr lang="hr-HR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 mi</a:t>
            </a:r>
            <a:r>
              <a:rPr lang="hr-H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‘jedan po jedan’.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762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A54A-13F9-4522-9111-F1BC71A4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Konjunktiv prezenta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7CAA-41F0-47BA-AE00-F66C99268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sir-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-es			sir-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-ē		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  <a:p>
            <a:r>
              <a:rPr lang="hr-HR" dirty="0"/>
              <a:t>Sufiks –</a:t>
            </a:r>
            <a:r>
              <a:rPr lang="hr-HR" i="1" dirty="0"/>
              <a:t>ic</a:t>
            </a:r>
            <a:r>
              <a:rPr lang="hr-HR" i="1" baseline="30000" dirty="0"/>
              <a:t>c</a:t>
            </a:r>
            <a:r>
              <a:rPr lang="hr-HR" i="1" dirty="0"/>
              <a:t>- </a:t>
            </a:r>
            <a:r>
              <a:rPr lang="hr-HR" dirty="0"/>
              <a:t>dodaje se na korijen, zatim slijede sufiksi </a:t>
            </a:r>
            <a:r>
              <a:rPr lang="hr-HR" i="1" dirty="0"/>
              <a:t>–em, -im, -um</a:t>
            </a:r>
            <a:r>
              <a:rPr lang="hr-HR" dirty="0"/>
              <a:t> (glagoli s prezentom na </a:t>
            </a:r>
            <a:r>
              <a:rPr lang="hr-HR" i="1" dirty="0"/>
              <a:t>–am </a:t>
            </a:r>
            <a:r>
              <a:rPr lang="hr-HR" dirty="0"/>
              <a:t>tvore konjunktiv na </a:t>
            </a:r>
            <a:r>
              <a:rPr lang="hr-HR" i="1" dirty="0"/>
              <a:t>–ic</a:t>
            </a:r>
            <a:r>
              <a:rPr lang="hr-HR" i="1" baseline="30000" dirty="0"/>
              <a:t>c</a:t>
            </a:r>
            <a:r>
              <a:rPr lang="hr-HR" i="1" dirty="0"/>
              <a:t>em, </a:t>
            </a:r>
            <a:r>
              <a:rPr lang="hr-HR" dirty="0"/>
              <a:t>npr. </a:t>
            </a:r>
            <a:r>
              <a:rPr lang="hr-HR" i="1" dirty="0"/>
              <a:t>lam </a:t>
            </a:r>
            <a:r>
              <a:rPr lang="hr-HR" dirty="0"/>
              <a:t>‘plakati’ konj. </a:t>
            </a:r>
            <a:r>
              <a:rPr lang="hr-HR" i="1" dirty="0"/>
              <a:t>layc</a:t>
            </a:r>
            <a:r>
              <a:rPr lang="hr-HR" i="1" baseline="30000" dirty="0"/>
              <a:t>c</a:t>
            </a:r>
            <a:r>
              <a:rPr lang="hr-HR" i="1" dirty="0"/>
              <a:t>em &lt; *laic</a:t>
            </a:r>
            <a:r>
              <a:rPr lang="hr-HR" i="1" baseline="30000" dirty="0"/>
              <a:t>c</a:t>
            </a:r>
            <a:r>
              <a:rPr lang="hr-HR" i="1" dirty="0"/>
              <a:t>em</a:t>
            </a:r>
            <a:r>
              <a:rPr lang="hr-HR" dirty="0"/>
              <a:t>.</a:t>
            </a:r>
          </a:p>
          <a:p>
            <a:r>
              <a:rPr lang="hr-HR" dirty="0"/>
              <a:t>-u- + </a:t>
            </a:r>
            <a:r>
              <a:rPr lang="hr-HR" i="1" dirty="0"/>
              <a:t>-ic</a:t>
            </a:r>
            <a:r>
              <a:rPr lang="hr-HR" i="1" baseline="30000" dirty="0"/>
              <a:t>c</a:t>
            </a:r>
            <a:r>
              <a:rPr lang="hr-HR" i="1" dirty="0"/>
              <a:t> </a:t>
            </a:r>
            <a:r>
              <a:rPr lang="hr-HR" dirty="0"/>
              <a:t>&gt; </a:t>
            </a:r>
            <a:r>
              <a:rPr lang="hr-HR" i="1" dirty="0"/>
              <a:t>-uc</a:t>
            </a:r>
            <a:r>
              <a:rPr lang="hr-HR" i="1" baseline="30000" dirty="0"/>
              <a:t>c</a:t>
            </a:r>
            <a:r>
              <a:rPr lang="hr-HR" i="1" dirty="0"/>
              <a:t>-, </a:t>
            </a:r>
            <a:r>
              <a:rPr lang="hr-HR" dirty="0"/>
              <a:t>usp. </a:t>
            </a:r>
            <a:r>
              <a:rPr lang="hr-HR" i="1" dirty="0"/>
              <a:t>t</a:t>
            </a:r>
            <a:r>
              <a:rPr lang="hr-HR" i="1" baseline="30000" dirty="0"/>
              <a:t>c</a:t>
            </a:r>
            <a:r>
              <a:rPr lang="hr-HR" i="1" dirty="0"/>
              <a:t>ołum </a:t>
            </a:r>
            <a:r>
              <a:rPr lang="hr-HR" dirty="0"/>
              <a:t>‘ostaviti’:</a:t>
            </a:r>
            <a:endParaRPr lang="hr-HR" i="1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Konjunktiv prezenta upotrebljava se za izražavanje mogućnosti, želje i zapovijedi (osobito u 3. l. jd., npr.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beric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</a:t>
            </a:r>
            <a:r>
              <a:rPr lang="hr-HR" sz="1800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>
                <a:latin typeface="Times New Roman" panose="02020603050405020304" pitchFamily="18" charset="0"/>
                <a:ea typeface="Times New Roman" panose="02020603050405020304" pitchFamily="18" charset="0"/>
              </a:rPr>
              <a:t>‘neka nosi!)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482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4A32-5C2A-460C-8A59-8BBB8DAF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Povijesna morfologija glagola: tematski prezent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A1FA83-87AC-4DC4-94DE-D6D2E6807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739997"/>
              </p:ext>
            </p:extLst>
          </p:nvPr>
        </p:nvGraphicFramePr>
        <p:xfrm>
          <a:off x="3242821" y="1737360"/>
          <a:ext cx="6268826" cy="4655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912">
                  <a:extLst>
                    <a:ext uri="{9D8B030D-6E8A-4147-A177-3AD203B41FA5}">
                      <a16:colId xmlns:a16="http://schemas.microsoft.com/office/drawing/2014/main" val="2749731940"/>
                    </a:ext>
                  </a:extLst>
                </a:gridCol>
                <a:gridCol w="929319">
                  <a:extLst>
                    <a:ext uri="{9D8B030D-6E8A-4147-A177-3AD203B41FA5}">
                      <a16:colId xmlns:a16="http://schemas.microsoft.com/office/drawing/2014/main" val="959520257"/>
                    </a:ext>
                  </a:extLst>
                </a:gridCol>
                <a:gridCol w="929319">
                  <a:extLst>
                    <a:ext uri="{9D8B030D-6E8A-4147-A177-3AD203B41FA5}">
                      <a16:colId xmlns:a16="http://schemas.microsoft.com/office/drawing/2014/main" val="1323613224"/>
                    </a:ext>
                  </a:extLst>
                </a:gridCol>
                <a:gridCol w="929319">
                  <a:extLst>
                    <a:ext uri="{9D8B030D-6E8A-4147-A177-3AD203B41FA5}">
                      <a16:colId xmlns:a16="http://schemas.microsoft.com/office/drawing/2014/main" val="1650610890"/>
                    </a:ext>
                  </a:extLst>
                </a:gridCol>
                <a:gridCol w="929319">
                  <a:extLst>
                    <a:ext uri="{9D8B030D-6E8A-4147-A177-3AD203B41FA5}">
                      <a16:colId xmlns:a16="http://schemas.microsoft.com/office/drawing/2014/main" val="500033339"/>
                    </a:ext>
                  </a:extLst>
                </a:gridCol>
                <a:gridCol w="929319">
                  <a:extLst>
                    <a:ext uri="{9D8B030D-6E8A-4147-A177-3AD203B41FA5}">
                      <a16:colId xmlns:a16="http://schemas.microsoft.com/office/drawing/2014/main" val="1320371555"/>
                    </a:ext>
                  </a:extLst>
                </a:gridCol>
                <a:gridCol w="929319">
                  <a:extLst>
                    <a:ext uri="{9D8B030D-6E8A-4147-A177-3AD203B41FA5}">
                      <a16:colId xmlns:a16="http://schemas.microsoft.com/office/drawing/2014/main" val="3456962084"/>
                    </a:ext>
                  </a:extLst>
                </a:gridCol>
              </a:tblGrid>
              <a:tr h="647352"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ie.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lat.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gr.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skr.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stsl.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solidFill>
                            <a:srgbClr val="C00000"/>
                          </a:solidFill>
                          <a:effectLst/>
                          <a:latin typeface="MH Shbk Theoria-2"/>
                          <a:ea typeface="Times New Roman" panose="02020603050405020304" pitchFamily="18" charset="0"/>
                          <a:cs typeface="MH Shbk Theoria-2"/>
                        </a:rPr>
                        <a:t>Arm.</a:t>
                      </a:r>
                      <a:endParaRPr lang="en-US" sz="1400" spc="-5" dirty="0">
                        <a:solidFill>
                          <a:srgbClr val="C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extLst>
                  <a:ext uri="{0D108BD9-81ED-4DB2-BD59-A6C34878D82A}">
                    <a16:rowId xmlns:a16="http://schemas.microsoft.com/office/drawing/2014/main" val="2245007018"/>
                  </a:ext>
                </a:extLst>
              </a:tr>
              <a:tr h="64735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1. sg.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*weg’</a:t>
                      </a:r>
                      <a:r>
                        <a:rPr lang="hr-HR" sz="1400" spc="-5" baseline="30000" dirty="0">
                          <a:effectLst/>
                        </a:rPr>
                        <a:t>h</a:t>
                      </a:r>
                      <a:r>
                        <a:rPr lang="hr-HR" sz="1400" spc="-5" dirty="0">
                          <a:effectLst/>
                        </a:rPr>
                        <a:t>oh</a:t>
                      </a:r>
                      <a:r>
                        <a:rPr lang="hr-HR" sz="1400" spc="-5" baseline="-25000" dirty="0">
                          <a:effectLst/>
                        </a:rPr>
                        <a:t>2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uehō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10">
                          <a:effectLst/>
                        </a:rPr>
                        <a:t>φέρω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vahāmi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vezą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solidFill>
                            <a:srgbClr val="C00000"/>
                          </a:solidFill>
                          <a:effectLst/>
                          <a:latin typeface="MH Shbk Theoria-2"/>
                          <a:ea typeface="Times New Roman" panose="02020603050405020304" pitchFamily="18" charset="0"/>
                          <a:cs typeface="MH Shbk Theoria-2"/>
                        </a:rPr>
                        <a:t>berem</a:t>
                      </a:r>
                      <a:endParaRPr lang="en-US" sz="1400" spc="-5" dirty="0">
                        <a:solidFill>
                          <a:srgbClr val="C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extLst>
                  <a:ext uri="{0D108BD9-81ED-4DB2-BD59-A6C34878D82A}">
                    <a16:rowId xmlns:a16="http://schemas.microsoft.com/office/drawing/2014/main" val="1693856293"/>
                  </a:ext>
                </a:extLst>
              </a:tr>
              <a:tr h="64735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2. sg.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*weg’</a:t>
                      </a:r>
                      <a:r>
                        <a:rPr lang="hr-HR" sz="1400" spc="-5" baseline="30000" dirty="0">
                          <a:effectLst/>
                        </a:rPr>
                        <a:t>h</a:t>
                      </a:r>
                      <a:r>
                        <a:rPr lang="hr-HR" sz="1400" spc="-5" dirty="0">
                          <a:effectLst/>
                        </a:rPr>
                        <a:t>e(h</a:t>
                      </a:r>
                      <a:r>
                        <a:rPr lang="hr-HR" sz="1400" spc="-5" baseline="-25000" dirty="0">
                          <a:effectLst/>
                        </a:rPr>
                        <a:t>1</a:t>
                      </a:r>
                      <a:r>
                        <a:rPr lang="hr-HR" sz="1400" spc="-5" dirty="0">
                          <a:effectLst/>
                        </a:rPr>
                        <a:t>)i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uehis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10">
                          <a:effectLst/>
                        </a:rPr>
                        <a:t>φέρεις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vahasi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vezeši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solidFill>
                            <a:srgbClr val="C00000"/>
                          </a:solidFill>
                          <a:effectLst/>
                          <a:latin typeface="MH Shbk Theoria-2"/>
                          <a:ea typeface="Times New Roman" panose="02020603050405020304" pitchFamily="18" charset="0"/>
                          <a:cs typeface="MH Shbk Theoria-2"/>
                        </a:rPr>
                        <a:t>beres</a:t>
                      </a:r>
                      <a:endParaRPr lang="en-US" sz="1400" spc="-5" dirty="0">
                        <a:solidFill>
                          <a:srgbClr val="C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extLst>
                  <a:ext uri="{0D108BD9-81ED-4DB2-BD59-A6C34878D82A}">
                    <a16:rowId xmlns:a16="http://schemas.microsoft.com/office/drawing/2014/main" val="3897431401"/>
                  </a:ext>
                </a:extLst>
              </a:tr>
              <a:tr h="64735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3. sg.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*weg’</a:t>
                      </a:r>
                      <a:r>
                        <a:rPr lang="hr-HR" sz="1400" spc="-5" baseline="30000">
                          <a:effectLst/>
                        </a:rPr>
                        <a:t>h</a:t>
                      </a:r>
                      <a:r>
                        <a:rPr lang="hr-HR" sz="1400" spc="-5">
                          <a:effectLst/>
                        </a:rPr>
                        <a:t>e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uehit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10">
                          <a:effectLst/>
                        </a:rPr>
                        <a:t>φέρει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vahati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vezetъ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solidFill>
                            <a:srgbClr val="C00000"/>
                          </a:solidFill>
                          <a:effectLst/>
                          <a:latin typeface="MH Shbk Theoria-2"/>
                          <a:ea typeface="Times New Roman" panose="02020603050405020304" pitchFamily="18" charset="0"/>
                          <a:cs typeface="MH Shbk Theoria-2"/>
                        </a:rPr>
                        <a:t>ber</a:t>
                      </a:r>
                      <a:r>
                        <a:rPr lang="hr-HR" sz="1400" spc="-5" dirty="0">
                          <a:solidFill>
                            <a:srgbClr val="C00000"/>
                          </a:solidFill>
                          <a:effectLst/>
                          <a:latin typeface="00 ZRCola" panose="02020600050405020304" pitchFamily="18" charset="0"/>
                          <a:ea typeface="00 ZRCola" panose="02020600050405020304" pitchFamily="18" charset="0"/>
                          <a:cs typeface="00 ZRCola" panose="02020600050405020304" pitchFamily="18" charset="0"/>
                        </a:rPr>
                        <a:t>ē</a:t>
                      </a:r>
                      <a:endParaRPr lang="en-US" sz="1400" spc="-5" dirty="0">
                        <a:solidFill>
                          <a:srgbClr val="C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extLst>
                  <a:ext uri="{0D108BD9-81ED-4DB2-BD59-A6C34878D82A}">
                    <a16:rowId xmlns:a16="http://schemas.microsoft.com/office/drawing/2014/main" val="3274846658"/>
                  </a:ext>
                </a:extLst>
              </a:tr>
              <a:tr h="64735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1. pl.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*weg’</a:t>
                      </a:r>
                      <a:r>
                        <a:rPr lang="hr-HR" sz="1400" spc="-5" baseline="30000">
                          <a:effectLst/>
                        </a:rPr>
                        <a:t>h</a:t>
                      </a:r>
                      <a:r>
                        <a:rPr lang="hr-HR" sz="1400" spc="-5">
                          <a:effectLst/>
                        </a:rPr>
                        <a:t>ome(s)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uehimus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10" dirty="0">
                          <a:effectLst/>
                        </a:rPr>
                        <a:t>φέρομεν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vahāmas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vezemъ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solidFill>
                            <a:srgbClr val="C00000"/>
                          </a:solidFill>
                          <a:effectLst/>
                          <a:latin typeface="MH Shbk Theoria-2"/>
                          <a:ea typeface="Times New Roman" panose="02020603050405020304" pitchFamily="18" charset="0"/>
                          <a:cs typeface="MH Shbk Theoria-2"/>
                        </a:rPr>
                        <a:t>beremk</a:t>
                      </a:r>
                      <a:r>
                        <a:rPr lang="hr-HR" sz="1400" spc="-5" baseline="30000" dirty="0">
                          <a:solidFill>
                            <a:srgbClr val="C00000"/>
                          </a:solidFill>
                          <a:effectLst/>
                          <a:latin typeface="MH Shbk Theoria-2"/>
                          <a:ea typeface="Times New Roman" panose="02020603050405020304" pitchFamily="18" charset="0"/>
                          <a:cs typeface="MH Shbk Theoria-2"/>
                        </a:rPr>
                        <a:t>c</a:t>
                      </a:r>
                      <a:endParaRPr lang="en-US" sz="1400" spc="-5" dirty="0">
                        <a:solidFill>
                          <a:srgbClr val="C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extLst>
                  <a:ext uri="{0D108BD9-81ED-4DB2-BD59-A6C34878D82A}">
                    <a16:rowId xmlns:a16="http://schemas.microsoft.com/office/drawing/2014/main" val="2920486803"/>
                  </a:ext>
                </a:extLst>
              </a:tr>
              <a:tr h="64735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2. pl.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*weg’</a:t>
                      </a:r>
                      <a:r>
                        <a:rPr lang="hr-HR" sz="1400" spc="-5" baseline="30000">
                          <a:effectLst/>
                        </a:rPr>
                        <a:t>h</a:t>
                      </a:r>
                      <a:r>
                        <a:rPr lang="hr-HR" sz="1400" spc="-5">
                          <a:effectLst/>
                        </a:rPr>
                        <a:t>ete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uehitis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10" dirty="0">
                          <a:effectLst/>
                        </a:rPr>
                        <a:t>φέρετε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vahatha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vezete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solidFill>
                            <a:srgbClr val="C00000"/>
                          </a:solidFill>
                          <a:effectLst/>
                          <a:latin typeface="MH Shbk Theoria-2"/>
                          <a:ea typeface="Times New Roman" panose="02020603050405020304" pitchFamily="18" charset="0"/>
                          <a:cs typeface="MH Shbk Theoria-2"/>
                        </a:rPr>
                        <a:t>ber</a:t>
                      </a:r>
                      <a:r>
                        <a:rPr lang="hr-HR" sz="1400" spc="-5" dirty="0">
                          <a:solidFill>
                            <a:srgbClr val="C00000"/>
                          </a:solidFill>
                          <a:effectLst/>
                          <a:latin typeface="00 ZRCola" panose="02020600050405020304" pitchFamily="18" charset="0"/>
                          <a:ea typeface="00 ZRCola" panose="02020600050405020304" pitchFamily="18" charset="0"/>
                          <a:cs typeface="00 ZRCola" panose="02020600050405020304" pitchFamily="18" charset="0"/>
                        </a:rPr>
                        <a:t>ēk</a:t>
                      </a:r>
                      <a:r>
                        <a:rPr lang="hr-HR" sz="1400" spc="-5" baseline="30000" dirty="0">
                          <a:solidFill>
                            <a:srgbClr val="C00000"/>
                          </a:solidFill>
                          <a:effectLst/>
                          <a:latin typeface="00 ZRCola" panose="02020600050405020304" pitchFamily="18" charset="0"/>
                          <a:ea typeface="00 ZRCola" panose="02020600050405020304" pitchFamily="18" charset="0"/>
                          <a:cs typeface="00 ZRCola" panose="02020600050405020304" pitchFamily="18" charset="0"/>
                        </a:rPr>
                        <a:t>c</a:t>
                      </a:r>
                      <a:endParaRPr lang="en-US" sz="1400" spc="-5" dirty="0">
                        <a:solidFill>
                          <a:srgbClr val="C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extLst>
                  <a:ext uri="{0D108BD9-81ED-4DB2-BD59-A6C34878D82A}">
                    <a16:rowId xmlns:a16="http://schemas.microsoft.com/office/drawing/2014/main" val="355798548"/>
                  </a:ext>
                </a:extLst>
              </a:tr>
              <a:tr h="64735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3. pl.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*weg’</a:t>
                      </a:r>
                      <a:r>
                        <a:rPr lang="hr-HR" sz="1400" spc="-5" baseline="30000">
                          <a:effectLst/>
                        </a:rPr>
                        <a:t>h</a:t>
                      </a:r>
                      <a:r>
                        <a:rPr lang="hr-HR" sz="1400" spc="-5">
                          <a:effectLst/>
                        </a:rPr>
                        <a:t>onti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uehunt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10">
                          <a:effectLst/>
                        </a:rPr>
                        <a:t>φέρουσι</a:t>
                      </a:r>
                      <a:endParaRPr lang="en-US" sz="1400" spc="-5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>
                          <a:effectLst/>
                        </a:rPr>
                        <a:t> </a:t>
                      </a:r>
                      <a:endParaRPr lang="en-US" sz="1400" spc="-5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vahanti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vezątъ</a:t>
                      </a:r>
                      <a:endParaRPr lang="en-US" sz="1400" spc="-5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effectLst/>
                        </a:rPr>
                        <a:t> </a:t>
                      </a:r>
                      <a:endParaRPr lang="en-US" sz="1400" spc="-5" dirty="0">
                        <a:solidFill>
                          <a:srgbClr val="0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tabLst>
                          <a:tab pos="215900" algn="l"/>
                          <a:tab pos="1168400" algn="l"/>
                        </a:tabLst>
                      </a:pPr>
                      <a:r>
                        <a:rPr lang="hr-HR" sz="1400" spc="-5" dirty="0">
                          <a:solidFill>
                            <a:srgbClr val="C00000"/>
                          </a:solidFill>
                          <a:effectLst/>
                          <a:latin typeface="MH Shbk Theoria-2"/>
                          <a:ea typeface="Times New Roman" panose="02020603050405020304" pitchFamily="18" charset="0"/>
                          <a:cs typeface="MH Shbk Theoria-2"/>
                        </a:rPr>
                        <a:t>beren</a:t>
                      </a:r>
                      <a:endParaRPr lang="en-US" sz="1400" spc="-5" dirty="0">
                        <a:solidFill>
                          <a:srgbClr val="C00000"/>
                        </a:solidFill>
                        <a:effectLst/>
                        <a:latin typeface="MH Shbk Theoria-2"/>
                        <a:ea typeface="Times New Roman" panose="02020603050405020304" pitchFamily="18" charset="0"/>
                        <a:cs typeface="MH Shbk Theoria-2"/>
                      </a:endParaRPr>
                    </a:p>
                  </a:txBody>
                  <a:tcPr marL="36195" marR="0" marT="53975" marB="53975"/>
                </a:tc>
                <a:extLst>
                  <a:ext uri="{0D108BD9-81ED-4DB2-BD59-A6C34878D82A}">
                    <a16:rowId xmlns:a16="http://schemas.microsoft.com/office/drawing/2014/main" val="2393626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6486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3498-03BB-412A-9E65-9551F7F4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Podrijetlo arm. nastavaka u prezentu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87EAA-661E-453C-9928-CA6A26132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 l.jd</a:t>
            </a:r>
            <a:r>
              <a:rPr lang="hr-HR" b="1" dirty="0"/>
              <a:t>. –e-m </a:t>
            </a:r>
            <a:r>
              <a:rPr lang="hr-HR" dirty="0"/>
              <a:t>&lt; *-e-mi (atematski nastavak: lat. </a:t>
            </a:r>
            <a:r>
              <a:rPr lang="hr-HR" i="1" dirty="0"/>
              <a:t>sum, </a:t>
            </a:r>
            <a:r>
              <a:rPr lang="hr-HR" dirty="0"/>
              <a:t>skr. </a:t>
            </a:r>
            <a:r>
              <a:rPr lang="hr-HR" i="1" dirty="0"/>
              <a:t>asmi</a:t>
            </a:r>
            <a:r>
              <a:rPr lang="hr-HR" dirty="0"/>
              <a:t> ‘jesam’); -</a:t>
            </a:r>
            <a:r>
              <a:rPr lang="hr-HR" i="1" dirty="0"/>
              <a:t>e- </a:t>
            </a:r>
            <a:r>
              <a:rPr lang="hr-HR" dirty="0"/>
              <a:t>poopćeno u paradigmi</a:t>
            </a:r>
          </a:p>
          <a:p>
            <a:r>
              <a:rPr lang="hr-HR" dirty="0"/>
              <a:t>2. l.jd. </a:t>
            </a:r>
            <a:r>
              <a:rPr lang="hr-HR" b="1" dirty="0"/>
              <a:t>–e-s </a:t>
            </a:r>
            <a:r>
              <a:rPr lang="hr-HR" dirty="0"/>
              <a:t>&lt; *-e-s (-s dodano analogijom prema </a:t>
            </a:r>
            <a:r>
              <a:rPr lang="hr-HR" i="1" dirty="0"/>
              <a:t>es</a:t>
            </a:r>
            <a:r>
              <a:rPr lang="hr-HR" dirty="0"/>
              <a:t> &lt; *essi?)</a:t>
            </a:r>
          </a:p>
          <a:p>
            <a:r>
              <a:rPr lang="hr-HR" dirty="0"/>
              <a:t>3. l.jd</a:t>
            </a:r>
            <a:r>
              <a:rPr lang="hr-HR" b="1" dirty="0"/>
              <a:t>. –</a:t>
            </a:r>
            <a:r>
              <a:rPr lang="hr-HR" sz="2000" b="1" spc="-5" dirty="0">
                <a:solidFill>
                  <a:srgbClr val="000000"/>
                </a:solidFill>
                <a:effectLst/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ē </a:t>
            </a:r>
            <a:r>
              <a:rPr lang="hr-HR" sz="2000" spc="-5" dirty="0">
                <a:solidFill>
                  <a:srgbClr val="000000"/>
                </a:solidFill>
                <a:effectLst/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&lt; *-e-ti (atematski nastavak: skr. </a:t>
            </a:r>
            <a:r>
              <a:rPr lang="hr-HR" sz="2000" i="1" spc="-5" dirty="0">
                <a:solidFill>
                  <a:srgbClr val="000000"/>
                </a:solidFill>
                <a:effectLst/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bharati</a:t>
            </a:r>
            <a:r>
              <a:rPr lang="hr-HR" i="1" spc="-5" dirty="0">
                <a:solidFill>
                  <a:srgbClr val="000000"/>
                </a:solidFill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 </a:t>
            </a:r>
            <a:r>
              <a:rPr lang="hr-HR" spc="-5" dirty="0">
                <a:solidFill>
                  <a:srgbClr val="000000"/>
                </a:solidFill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prema </a:t>
            </a:r>
            <a:r>
              <a:rPr lang="hr-HR" i="1" spc="-5" dirty="0">
                <a:solidFill>
                  <a:srgbClr val="000000"/>
                </a:solidFill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asti</a:t>
            </a:r>
            <a:r>
              <a:rPr lang="hr-HR" spc="-5" dirty="0">
                <a:solidFill>
                  <a:srgbClr val="000000"/>
                </a:solidFill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)</a:t>
            </a:r>
          </a:p>
          <a:p>
            <a:r>
              <a:rPr lang="hr-HR" dirty="0"/>
              <a:t>1.l.mn</a:t>
            </a:r>
            <a:r>
              <a:rPr lang="hr-HR" b="1" dirty="0"/>
              <a:t>. –e-mk</a:t>
            </a:r>
            <a:r>
              <a:rPr lang="hr-HR" b="1" baseline="30000" dirty="0"/>
              <a:t>c</a:t>
            </a:r>
            <a:r>
              <a:rPr lang="hr-HR" b="1" dirty="0"/>
              <a:t> </a:t>
            </a:r>
            <a:r>
              <a:rPr lang="hr-HR" dirty="0"/>
              <a:t>&lt; *-e-mes (gr. dor. </a:t>
            </a:r>
            <a:r>
              <a:rPr lang="hr-HR" i="1" dirty="0"/>
              <a:t>phéromes</a:t>
            </a:r>
            <a:r>
              <a:rPr lang="hr-HR" dirty="0"/>
              <a:t>)</a:t>
            </a:r>
          </a:p>
          <a:p>
            <a:r>
              <a:rPr lang="hr-HR" dirty="0"/>
              <a:t>2.l.mn. </a:t>
            </a:r>
            <a:r>
              <a:rPr lang="hr-HR" b="1" dirty="0"/>
              <a:t>-</a:t>
            </a:r>
            <a:r>
              <a:rPr lang="hr-HR" sz="2000" b="1" spc="-5" dirty="0">
                <a:solidFill>
                  <a:srgbClr val="000000"/>
                </a:solidFill>
                <a:effectLst/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ēk</a:t>
            </a:r>
            <a:r>
              <a:rPr lang="hr-HR" b="1" spc="-5" baseline="30000" dirty="0">
                <a:solidFill>
                  <a:srgbClr val="000000"/>
                </a:solidFill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c</a:t>
            </a:r>
            <a:r>
              <a:rPr lang="hr-HR" b="1" dirty="0"/>
              <a:t> </a:t>
            </a:r>
            <a:r>
              <a:rPr lang="hr-HR" dirty="0"/>
              <a:t>&lt; *e-tes (lat. </a:t>
            </a:r>
            <a:r>
              <a:rPr lang="hr-HR" i="1" dirty="0"/>
              <a:t>vehitis</a:t>
            </a:r>
            <a:r>
              <a:rPr lang="hr-HR" dirty="0"/>
              <a:t>)</a:t>
            </a:r>
          </a:p>
          <a:p>
            <a:r>
              <a:rPr lang="hr-HR" dirty="0"/>
              <a:t>3.l. mn. </a:t>
            </a:r>
            <a:r>
              <a:rPr lang="hr-HR" b="1" dirty="0"/>
              <a:t>–en </a:t>
            </a:r>
            <a:r>
              <a:rPr lang="hr-HR" dirty="0"/>
              <a:t>&lt; *-e-nti (lat. </a:t>
            </a:r>
            <a:r>
              <a:rPr lang="hr-HR" i="1" dirty="0"/>
              <a:t>vehunt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235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25CB-8D18-47A1-8900-4FD7CBC7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Prezent ostalih glagola (ponavljanje)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DEA1-1720-4D21-B206-5982B6FBD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la-m	</a:t>
            </a:r>
            <a:r>
              <a:rPr lang="hr-HR" sz="1900">
                <a:latin typeface="Times New Roman" panose="02020603050405020304" pitchFamily="18" charset="0"/>
                <a:ea typeface="Times New Roman" panose="02020603050405020304" pitchFamily="18" charset="0"/>
              </a:rPr>
              <a:t>‘plačem</a:t>
            </a:r>
            <a:r>
              <a:rPr lang="hr-HR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la-</a:t>
            </a: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mk</a:t>
            </a:r>
            <a:r>
              <a:rPr lang="en-US" sz="19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la-s			la-</a:t>
            </a: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yk</a:t>
            </a:r>
            <a:r>
              <a:rPr lang="en-US" sz="19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la-y			la-n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hayi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	</a:t>
            </a:r>
            <a:r>
              <a:rPr lang="hr-HR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‘gledam’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hayi-mk</a:t>
            </a:r>
            <a:r>
              <a:rPr lang="en-US" sz="19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hayis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hayi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</a:t>
            </a:r>
            <a:r>
              <a:rPr lang="en-US" sz="19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hayi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hayi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argelu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	</a:t>
            </a:r>
            <a:r>
              <a:rPr lang="hr-HR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‘branim’	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argelu-mk</a:t>
            </a:r>
            <a:r>
              <a:rPr lang="en-US" sz="19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argelu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		</a:t>
            </a:r>
            <a:r>
              <a:rPr lang="hr-HR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argelu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</a:t>
            </a:r>
            <a:r>
              <a:rPr lang="en-US" sz="19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argelu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argelu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951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62B7-CC99-4991-8C35-9603FD54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Armenski imperfekt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A2CB9-C20F-4BF3-B733-9C7E6DF35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&lt; *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ere-sor (lat.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vehere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*weg’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eso); ili *b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ere-swe (ako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ie. *sw &gt; arm.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&lt;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*b</a:t>
            </a:r>
            <a:r>
              <a:rPr lang="hr-HR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ere-tor (lat.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fer-tur, vehi-tur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usp. skr.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bhara-te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bere-ak</a:t>
            </a:r>
            <a:r>
              <a:rPr lang="hr-HR" sz="1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endParaRPr lang="hr-HR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bere-ik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hr-H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bere-in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/>
              <a:t>Podrijetlo sufiksa </a:t>
            </a:r>
            <a:r>
              <a:rPr lang="hr-HR" i="1" dirty="0"/>
              <a:t>–i-</a:t>
            </a:r>
            <a:r>
              <a:rPr lang="hr-HR" dirty="0"/>
              <a:t> (u svim licima osim u 1. mn.) je sporno (izvodi se od ie. optativnog sufiksa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i="1" dirty="0"/>
              <a:t>*-yeh</a:t>
            </a:r>
            <a:r>
              <a:rPr lang="hr-HR" i="1" baseline="-25000" dirty="0"/>
              <a:t>1</a:t>
            </a:r>
            <a:r>
              <a:rPr lang="hr-HR" i="1" dirty="0"/>
              <a:t>/ih</a:t>
            </a:r>
            <a:r>
              <a:rPr lang="hr-HR" i="1" baseline="-25000" dirty="0"/>
              <a:t>1</a:t>
            </a:r>
            <a:r>
              <a:rPr lang="hr-HR" i="1" dirty="0"/>
              <a:t>- </a:t>
            </a:r>
            <a:r>
              <a:rPr lang="hr-HR" dirty="0"/>
              <a:t>(skr. </a:t>
            </a:r>
            <a:r>
              <a:rPr lang="hr-HR" i="1" dirty="0"/>
              <a:t>sy</a:t>
            </a:r>
            <a:r>
              <a:rPr lang="hr-HR" i="1" dirty="0">
                <a:ea typeface="00 ZRCola" panose="02020600050405020304" pitchFamily="18" charset="0"/>
                <a:cs typeface="00 ZRCola" panose="02020600050405020304" pitchFamily="18" charset="0"/>
              </a:rPr>
              <a:t>āt, </a:t>
            </a:r>
            <a:r>
              <a:rPr lang="hr-HR" dirty="0">
                <a:ea typeface="00 ZRCola" panose="02020600050405020304" pitchFamily="18" charset="0"/>
                <a:cs typeface="00 ZRCola" panose="02020600050405020304" pitchFamily="18" charset="0"/>
              </a:rPr>
              <a:t>stlat.</a:t>
            </a:r>
            <a:r>
              <a:rPr lang="hr-HR" i="1" dirty="0">
                <a:ea typeface="00 ZRCola" panose="02020600050405020304" pitchFamily="18" charset="0"/>
                <a:cs typeface="00 ZRCola" panose="02020600050405020304" pitchFamily="18" charset="0"/>
              </a:rPr>
              <a:t> </a:t>
            </a:r>
            <a:r>
              <a:rPr lang="hr-HR" dirty="0">
                <a:ea typeface="00 ZRCola" panose="02020600050405020304" pitchFamily="18" charset="0"/>
                <a:cs typeface="00 ZRCola" panose="02020600050405020304" pitchFamily="18" charset="0"/>
              </a:rPr>
              <a:t>si</a:t>
            </a:r>
            <a:r>
              <a:rPr lang="hr-HR" i="1" dirty="0">
                <a:ea typeface="00 ZRCola" panose="02020600050405020304" pitchFamily="18" charset="0"/>
                <a:cs typeface="00 ZRCola" panose="02020600050405020304" pitchFamily="18" charset="0"/>
              </a:rPr>
              <a:t>ēt</a:t>
            </a:r>
            <a:r>
              <a:rPr lang="hr-HR" dirty="0">
                <a:ea typeface="00 ZRCola" panose="02020600050405020304" pitchFamily="18" charset="0"/>
                <a:cs typeface="00 ZRCola" panose="02020600050405020304" pitchFamily="18" charset="0"/>
              </a:rPr>
              <a:t>, hrv. imperativ tipa </a:t>
            </a:r>
            <a:r>
              <a:rPr lang="hr-HR" i="1" dirty="0">
                <a:ea typeface="00 ZRCola" panose="02020600050405020304" pitchFamily="18" charset="0"/>
                <a:cs typeface="00 ZRCola" panose="02020600050405020304" pitchFamily="18" charset="0"/>
              </a:rPr>
              <a:t>beri, nosi</a:t>
            </a:r>
            <a:r>
              <a:rPr lang="hr-HR" dirty="0">
                <a:ea typeface="00 ZRCola" panose="02020600050405020304" pitchFamily="18" charset="0"/>
                <a:cs typeface="00 ZRCola" panose="02020600050405020304" pitchFamily="18" charset="0"/>
              </a:rPr>
              <a:t>); podrijetlo nastavka 1. mn. </a:t>
            </a:r>
            <a:r>
              <a:rPr lang="hr-HR" i="1" dirty="0">
                <a:ea typeface="00 ZRCola" panose="02020600050405020304" pitchFamily="18" charset="0"/>
                <a:cs typeface="00 ZRCola" panose="02020600050405020304" pitchFamily="18" charset="0"/>
              </a:rPr>
              <a:t>–ak</a:t>
            </a:r>
            <a:r>
              <a:rPr lang="hr-HR" i="1" baseline="30000" dirty="0">
                <a:ea typeface="00 ZRCola" panose="02020600050405020304" pitchFamily="18" charset="0"/>
                <a:cs typeface="00 ZRCola" panose="02020600050405020304" pitchFamily="18" charset="0"/>
              </a:rPr>
              <a:t>c</a:t>
            </a:r>
            <a:r>
              <a:rPr lang="hr-HR" i="1" dirty="0">
                <a:ea typeface="00 ZRCola" panose="02020600050405020304" pitchFamily="18" charset="0"/>
                <a:cs typeface="00 ZRCola" panose="02020600050405020304" pitchFamily="18" charset="0"/>
              </a:rPr>
              <a:t> </a:t>
            </a:r>
            <a:r>
              <a:rPr lang="hr-HR" dirty="0">
                <a:ea typeface="00 ZRCola" panose="02020600050405020304" pitchFamily="18" charset="0"/>
                <a:cs typeface="00 ZRCola" panose="02020600050405020304" pitchFamily="18" charset="0"/>
              </a:rPr>
              <a:t>je nepoznato. 1. l. jd. </a:t>
            </a:r>
            <a:r>
              <a:rPr lang="hr-HR" i="1" dirty="0">
                <a:ea typeface="00 ZRCola" panose="02020600050405020304" pitchFamily="18" charset="0"/>
                <a:cs typeface="00 ZRCola" panose="02020600050405020304" pitchFamily="18" charset="0"/>
              </a:rPr>
              <a:t>berei </a:t>
            </a:r>
            <a:r>
              <a:rPr lang="hr-H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*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hr-HR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ere-ih</a:t>
            </a:r>
            <a:r>
              <a:rPr lang="hr-HR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-h</a:t>
            </a:r>
            <a:r>
              <a:rPr lang="hr-H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(1. l. jd. perfekta, usp. lat. 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vidi,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skr. 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veda ‘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znam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757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879B-969E-4826-BC7E-FDB6270B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Imperativ prezenta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03EC9-3A7B-47FA-AA62-F5C5B128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2sg.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!’	2pl.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sirēk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2sg.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la-r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plači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!’ 	2pl.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/>
              <a:t>-</a:t>
            </a:r>
            <a:r>
              <a:rPr lang="hr-HR" i="1" dirty="0"/>
              <a:t>r </a:t>
            </a:r>
            <a:r>
              <a:rPr lang="hr-HR" dirty="0"/>
              <a:t>&lt; ie. *-(H)r (čestica), usp. gr. </a:t>
            </a:r>
            <a:r>
              <a:rPr lang="hr-HR" i="1" dirty="0"/>
              <a:t>rha</a:t>
            </a:r>
            <a:r>
              <a:rPr lang="hr-HR" dirty="0"/>
              <a:t>, lit. </a:t>
            </a:r>
            <a:r>
              <a:rPr lang="hr-HR" i="1" dirty="0"/>
              <a:t>ir </a:t>
            </a:r>
            <a:r>
              <a:rPr lang="hr-HR" dirty="0"/>
              <a:t>‘i’; ili od medijalnog imperativa *-swe (skr. </a:t>
            </a:r>
            <a:r>
              <a:rPr lang="hr-HR" i="1" dirty="0"/>
              <a:t>bharasva </a:t>
            </a:r>
            <a:r>
              <a:rPr lang="hr-HR" dirty="0"/>
              <a:t>‘nosi sebi’); u množini je oblik isti kao u indikativu.</a:t>
            </a:r>
          </a:p>
          <a:p>
            <a:endParaRPr lang="hr-HR" dirty="0"/>
          </a:p>
          <a:p>
            <a:r>
              <a:rPr lang="hr-HR" dirty="0"/>
              <a:t>Imperativ prezenta ima prohibitivno značenje (upotrebljava se samo iza negacije </a:t>
            </a:r>
            <a:r>
              <a:rPr lang="hr-HR" i="1" dirty="0"/>
              <a:t>mi</a:t>
            </a:r>
            <a:r>
              <a:rPr lang="hr-HR" dirty="0"/>
              <a:t>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628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62C3-A72C-4113-A872-EF4FA601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Početci armenske pismenosti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5CA3-98AE-4B38-B4A2-D108A08BA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Armenija je prva zemlja u kojoj je kršćanstvo postalo državnom religijom (301.).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Mesrop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Maštoc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361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-440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preveo je Bibliju na armenski i izmislio armenski alfabet (uzor je bio grčki)</a:t>
            </a:r>
          </a:p>
          <a:p>
            <a:r>
              <a:rPr lang="hr-HR" sz="1800" dirty="0">
                <a:latin typeface="Times New Roman" panose="02020603050405020304" pitchFamily="18" charset="0"/>
              </a:rPr>
              <a:t>Jezik prijevoda Biblije zove se i </a:t>
            </a:r>
            <a:r>
              <a:rPr lang="hr-HR" sz="1800" i="1" dirty="0">
                <a:latin typeface="Times New Roman" panose="02020603050405020304" pitchFamily="18" charset="0"/>
              </a:rPr>
              <a:t>grabar</a:t>
            </a:r>
            <a:r>
              <a:rPr lang="hr-HR" sz="1800" dirty="0">
                <a:latin typeface="Times New Roman" panose="02020603050405020304" pitchFamily="18" charset="0"/>
              </a:rPr>
              <a:t> (‘pisani jezik’).</a:t>
            </a:r>
          </a:p>
          <a:p>
            <a:r>
              <a:rPr lang="hr-HR" sz="1800" dirty="0">
                <a:latin typeface="Times New Roman" panose="02020603050405020304" pitchFamily="18" charset="0"/>
              </a:rPr>
              <a:t>Autori ‘zlatnoga doba’ </a:t>
            </a:r>
            <a:r>
              <a:rPr lang="hr-HR" sz="1800" i="1" dirty="0">
                <a:latin typeface="Times New Roman" panose="02020603050405020304" pitchFamily="18" charset="0"/>
              </a:rPr>
              <a:t>(oskedar</a:t>
            </a:r>
            <a:r>
              <a:rPr lang="hr-HR" sz="1800" dirty="0">
                <a:latin typeface="Times New Roman" panose="02020603050405020304" pitchFamily="18" charset="0"/>
              </a:rPr>
              <a:t>)</a:t>
            </a:r>
            <a:r>
              <a:rPr lang="hr-HR" sz="1800" i="1" dirty="0">
                <a:latin typeface="Times New Roman" panose="02020603050405020304" pitchFamily="18" charset="0"/>
              </a:rPr>
              <a:t>:</a:t>
            </a:r>
            <a:r>
              <a:rPr lang="hr-HR" sz="1800" dirty="0"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awstos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Biwzant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(ili Faust Bizantinac; prijevodi povijesnih spisa s grčkoga), prijevodi sa sirskoga (Himne svetoga Ep</a:t>
            </a:r>
            <a:r>
              <a:rPr lang="hr-HR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rema), „Protiv hereza”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ałandoc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Eznik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Kołbac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„Maštocev život” (Koriwn), „Povijest Armenije”,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Patmut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iwn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Hayoc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Mowsēs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Xorenac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Mojsije Korenski,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patmahayr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„Vardanov rat”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Ełišē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stoljeće: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Dawit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Anhałt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(filozofski spisi)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stoljeće: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Sebeos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(povijesni spisi)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Dawtak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Kertoł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tužbalica o smrti Dževanšera), A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nania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Širakac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zemljopisni spis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Ašxarhac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Nema rukopisa prije 9. st. („Moskovsko evanđelje”, 887.); sačuvani su neki natpisi iz 5. st. (Natpis iz Nazareta)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1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8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6BF3-E0BC-4CCE-99D4-D6F0A003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Konjunktiv prezenta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1F15B-922A-4865-A6E4-A13DE1B5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sir-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-es			sir-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ēk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-ē			sir-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20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Podrijetlo je sufiksa </a:t>
            </a:r>
            <a:r>
              <a:rPr lang="hr-HR" i="1" dirty="0"/>
              <a:t>–ic</a:t>
            </a:r>
            <a:r>
              <a:rPr lang="hr-HR" i="1" baseline="30000" dirty="0"/>
              <a:t>c</a:t>
            </a:r>
            <a:r>
              <a:rPr lang="hr-HR" i="1" dirty="0"/>
              <a:t>- </a:t>
            </a:r>
            <a:r>
              <a:rPr lang="hr-HR" dirty="0"/>
              <a:t>nejasno (nastavci su kao u indikativu prezenta).</a:t>
            </a:r>
          </a:p>
          <a:p>
            <a:pPr marL="0" indent="0">
              <a:buNone/>
            </a:pPr>
            <a:r>
              <a:rPr lang="hr-HR" dirty="0"/>
              <a:t>Glasovno </a:t>
            </a:r>
            <a:r>
              <a:rPr lang="hr-HR" i="1" dirty="0"/>
              <a:t>–ic</a:t>
            </a:r>
            <a:r>
              <a:rPr lang="hr-HR" i="1" baseline="30000" dirty="0"/>
              <a:t>c</a:t>
            </a:r>
            <a:r>
              <a:rPr lang="hr-HR" i="1" dirty="0"/>
              <a:t>- &lt; </a:t>
            </a:r>
            <a:r>
              <a:rPr lang="hr-HR" dirty="0"/>
              <a:t>ie. *-i-sk’- (gdje je *-sk’- sufiks za tvorbu prezentske osnove kao u lat. </a:t>
            </a:r>
            <a:r>
              <a:rPr lang="hr-HR" i="1" dirty="0"/>
              <a:t>pasco </a:t>
            </a:r>
            <a:r>
              <a:rPr lang="hr-HR" dirty="0"/>
              <a:t>‘pasti’, </a:t>
            </a:r>
            <a:r>
              <a:rPr lang="hr-HR" i="1" dirty="0"/>
              <a:t>senesco </a:t>
            </a:r>
            <a:r>
              <a:rPr lang="hr-HR" dirty="0"/>
              <a:t>‘stariti’, skr. </a:t>
            </a:r>
            <a:r>
              <a:rPr lang="hr-HR" i="1" dirty="0"/>
              <a:t>icchati </a:t>
            </a:r>
            <a:r>
              <a:rPr lang="hr-HR" dirty="0"/>
              <a:t>‘tražiti’ = hrv. </a:t>
            </a:r>
            <a:r>
              <a:rPr lang="hr-HR" i="1" dirty="0"/>
              <a:t>iskati</a:t>
            </a:r>
            <a:r>
              <a:rPr lang="hr-HR" dirty="0"/>
              <a:t>). Izvorno je funkcija toga sufiksa bila inkohativna.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843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0E68-EF47-4BEA-BD22-08E48307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Imperfekti ostalih glagola (ponavljanje)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05D67-B68C-4A54-8847-784BB2E9D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‘plakati’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layir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layik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staviti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ołuir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ołuik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ołuyr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425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F230-7A6D-4B7B-B1F2-8C45407E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Aorist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A12E3-03BD-4BAD-BCED-150AFE178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Jaki aorist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berem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‘nosim’)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sg.		           pl.		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-er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ber-ēk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Slabi aorist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sirem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‘volim)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sire-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sire-c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-er	sire-c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sire-c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809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6CFC-B622-4E71-BE8B-2BE0F8AC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Mediopasivni aorist (od svih glagola)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41B08-3D15-4103-ADD1-8A300C8C7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sg.			pl.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-ay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ber-ayk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sg.			pl. 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-ay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-ayk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-aw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411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EBAF-ECD8-48B7-B807-1EC65426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Podrijetlo aorisnih osnova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6510C-6637-4994-97D5-01A7625BA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Tematski aoristi: </a:t>
            </a:r>
            <a:r>
              <a:rPr lang="hr-HR" i="1" dirty="0"/>
              <a:t>e-lik</a:t>
            </a:r>
            <a:r>
              <a:rPr lang="hr-HR" i="1" baseline="30000" dirty="0"/>
              <a:t>c</a:t>
            </a:r>
            <a:r>
              <a:rPr lang="hr-HR" i="1" dirty="0"/>
              <a:t> ,</a:t>
            </a:r>
            <a:r>
              <a:rPr lang="hr-HR" dirty="0"/>
              <a:t> usp. gr. </a:t>
            </a:r>
            <a:r>
              <a:rPr lang="hr-HR" i="1" dirty="0"/>
              <a:t>élipe </a:t>
            </a:r>
            <a:r>
              <a:rPr lang="hr-HR" dirty="0"/>
              <a:t>&lt; *(e-)-lik</a:t>
            </a:r>
            <a:r>
              <a:rPr lang="hr-HR" baseline="30000" dirty="0"/>
              <a:t>w</a:t>
            </a:r>
            <a:r>
              <a:rPr lang="hr-HR" dirty="0"/>
              <a:t>-e-t ‘ostavio je’</a:t>
            </a:r>
          </a:p>
          <a:p>
            <a:r>
              <a:rPr lang="hr-HR" dirty="0"/>
              <a:t>Korijenski aoristi: </a:t>
            </a:r>
            <a:r>
              <a:rPr lang="hr-HR" i="1" dirty="0"/>
              <a:t>e-d </a:t>
            </a:r>
            <a:r>
              <a:rPr lang="hr-HR" dirty="0"/>
              <a:t>&lt; ie. *(e-)d</a:t>
            </a:r>
            <a:r>
              <a:rPr lang="hr-HR" baseline="30000" dirty="0"/>
              <a:t>h</a:t>
            </a:r>
            <a:r>
              <a:rPr lang="hr-HR" dirty="0"/>
              <a:t>h</a:t>
            </a:r>
            <a:r>
              <a:rPr lang="hr-HR" baseline="-25000" dirty="0"/>
              <a:t>1</a:t>
            </a:r>
            <a:r>
              <a:rPr lang="hr-HR" dirty="0"/>
              <a:t>-t (skr. </a:t>
            </a:r>
            <a:r>
              <a:rPr lang="hr-HR" i="1" dirty="0"/>
              <a:t>a-dh</a:t>
            </a:r>
            <a:r>
              <a:rPr lang="hr-HR" i="1" dirty="0"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ā-t</a:t>
            </a:r>
            <a:r>
              <a:rPr lang="hr-HR" dirty="0"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) ‘učinio je’</a:t>
            </a:r>
          </a:p>
          <a:p>
            <a:r>
              <a:rPr lang="hr-HR" dirty="0"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Sigmatski aoristi? Arm. slabi aoristi uspoređuju se s hom. iterativim aoristima sa sufiksom *-sk’-, usp.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ídeske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običavao je vidjeti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'-e-t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Arm. –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pravilan odraz ie. *-sk’-</a:t>
            </a:r>
          </a:p>
          <a:p>
            <a:r>
              <a:rPr lang="hr-HR" sz="1800" dirty="0">
                <a:latin typeface="Times New Roman" panose="02020603050405020304" pitchFamily="18" charset="0"/>
              </a:rPr>
              <a:t>Druga je mogućnost da je –</a:t>
            </a:r>
            <a:r>
              <a:rPr lang="hr-HR" sz="1800" i="1" dirty="0">
                <a:latin typeface="Times New Roman" panose="02020603050405020304" pitchFamily="18" charset="0"/>
              </a:rPr>
              <a:t>c</a:t>
            </a:r>
            <a:r>
              <a:rPr lang="hr-HR" sz="1800" i="1" baseline="30000" dirty="0">
                <a:latin typeface="Times New Roman" panose="02020603050405020304" pitchFamily="18" charset="0"/>
              </a:rPr>
              <a:t>c</a:t>
            </a:r>
            <a:r>
              <a:rPr lang="hr-HR" sz="1800" i="1" dirty="0">
                <a:latin typeface="Times New Roman" panose="02020603050405020304" pitchFamily="18" charset="0"/>
              </a:rPr>
              <a:t> &lt; </a:t>
            </a:r>
            <a:r>
              <a:rPr lang="hr-HR" sz="1800" dirty="0">
                <a:latin typeface="Times New Roman" panose="02020603050405020304" pitchFamily="18" charset="0"/>
              </a:rPr>
              <a:t>*-s-t (u 3. l. jd. sigmatskog aorista, usp. stir –</a:t>
            </a:r>
            <a:r>
              <a:rPr lang="hr-HR" sz="1800" i="1" dirty="0">
                <a:latin typeface="Times New Roman" panose="02020603050405020304" pitchFamily="18" charset="0"/>
              </a:rPr>
              <a:t>bert </a:t>
            </a:r>
            <a:r>
              <a:rPr lang="hr-HR" sz="1800" dirty="0">
                <a:latin typeface="Times New Roman" panose="02020603050405020304" pitchFamily="18" charset="0"/>
              </a:rPr>
              <a:t>&lt; *b</a:t>
            </a:r>
            <a:r>
              <a:rPr lang="hr-HR" sz="1800" baseline="30000" dirty="0">
                <a:latin typeface="Times New Roman" panose="02020603050405020304" pitchFamily="18" charset="0"/>
              </a:rPr>
              <a:t>h</a:t>
            </a:r>
            <a:r>
              <a:rPr lang="hr-HR" sz="1800" dirty="0">
                <a:latin typeface="Times New Roman" panose="02020603050405020304" pitchFamily="18" charset="0"/>
              </a:rPr>
              <a:t>er-s-t, lat. </a:t>
            </a:r>
            <a:r>
              <a:rPr lang="hr-HR" sz="1800" i="1" dirty="0">
                <a:latin typeface="Times New Roman" panose="02020603050405020304" pitchFamily="18" charset="0"/>
              </a:rPr>
              <a:t>dixit</a:t>
            </a:r>
            <a:r>
              <a:rPr lang="hr-HR" sz="1800" dirty="0">
                <a:latin typeface="Times New Roman" panose="02020603050405020304" pitchFamily="18" charset="0"/>
              </a:rPr>
              <a:t>, gr. </a:t>
            </a:r>
            <a:r>
              <a:rPr lang="hr-HR" sz="1800" i="1" dirty="0">
                <a:latin typeface="Times New Roman" panose="02020603050405020304" pitchFamily="18" charset="0"/>
              </a:rPr>
              <a:t>é-deiks-e</a:t>
            </a:r>
            <a:r>
              <a:rPr lang="hr-HR" sz="1800" dirty="0">
                <a:latin typeface="Times New Roman" panose="02020603050405020304" pitchFamily="18" charset="0"/>
              </a:rPr>
              <a:t>); taj je oblik mogao biti reinterpretiran kao formant za tvorbu slabog aorista.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645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EE58-D6A5-44BD-B069-14259DE7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Podrijetlo aorisnih natavaka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06F1-BEEC-4BD0-80A0-C85100F9D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*h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er-e-t (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kt. imp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ábharat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3. pl.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(Skt.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pf.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ábharan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Podrijetlo drugih nastavaka nije razjašnjeno.</a:t>
            </a:r>
          </a:p>
          <a:p>
            <a:endParaRPr lang="hr-HR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</a:rPr>
              <a:t>l. sg. –</a:t>
            </a:r>
            <a:r>
              <a:rPr lang="hr-HR" sz="1800" i="1" dirty="0">
                <a:latin typeface="Times New Roman" panose="02020603050405020304" pitchFamily="18" charset="0"/>
              </a:rPr>
              <a:t>i</a:t>
            </a:r>
            <a:r>
              <a:rPr lang="hr-HR" sz="1800" dirty="0">
                <a:latin typeface="Times New Roman" panose="02020603050405020304" pitchFamily="18" charset="0"/>
              </a:rPr>
              <a:t> može biti od *-h</a:t>
            </a:r>
            <a:r>
              <a:rPr lang="hr-HR" sz="1800" baseline="-25000" dirty="0">
                <a:latin typeface="Times New Roman" panose="02020603050405020304" pitchFamily="18" charset="0"/>
              </a:rPr>
              <a:t>2</a:t>
            </a:r>
            <a:r>
              <a:rPr lang="hr-HR" sz="1800" dirty="0">
                <a:latin typeface="Times New Roman" panose="02020603050405020304" pitchFamily="18" charset="0"/>
              </a:rPr>
              <a:t>i (usp. lat. 1. l. perf. </a:t>
            </a:r>
            <a:r>
              <a:rPr lang="hr-HR" sz="1800" i="1" dirty="0">
                <a:latin typeface="Times New Roman" panose="02020603050405020304" pitchFamily="18" charset="0"/>
              </a:rPr>
              <a:t>–</a:t>
            </a:r>
            <a:r>
              <a:rPr lang="hr-HR" sz="1800" i="1" dirty="0">
                <a:latin typeface="Times New Roman" panose="02020603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ī &lt; </a:t>
            </a:r>
            <a:r>
              <a:rPr lang="hr-HR" sz="1800" dirty="0">
                <a:latin typeface="Times New Roman" panose="02020603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ie. *-h</a:t>
            </a:r>
            <a:r>
              <a:rPr lang="hr-HR" sz="1800" baseline="-25000" dirty="0">
                <a:latin typeface="Times New Roman" panose="02020603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2</a:t>
            </a:r>
            <a:r>
              <a:rPr lang="hr-HR" sz="1800" dirty="0">
                <a:latin typeface="Times New Roman" panose="02020603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ey)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</a:rPr>
              <a:t>2. sg. –</a:t>
            </a:r>
            <a:r>
              <a:rPr lang="hr-HR" sz="1800" i="1" dirty="0">
                <a:latin typeface="Times New Roman" panose="02020603050405020304" pitchFamily="18" charset="0"/>
              </a:rPr>
              <a:t>er </a:t>
            </a:r>
            <a:r>
              <a:rPr lang="hr-HR" sz="1800" dirty="0">
                <a:latin typeface="Times New Roman" panose="02020603050405020304" pitchFamily="18" charset="0"/>
              </a:rPr>
              <a:t>može biti tvoreno analogijom prema imperfektu (</a:t>
            </a:r>
            <a:r>
              <a:rPr lang="hr-HR" sz="1800" i="1" dirty="0">
                <a:latin typeface="Times New Roman" panose="02020603050405020304" pitchFamily="18" charset="0"/>
              </a:rPr>
              <a:t>-ir</a:t>
            </a:r>
            <a:r>
              <a:rPr lang="hr-HR" sz="1800" dirty="0">
                <a:latin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</a:rPr>
              <a:t>Mediopasivni nastavci (i njihov vokalizam </a:t>
            </a:r>
            <a:r>
              <a:rPr lang="hr-HR" sz="1800" i="1" dirty="0">
                <a:latin typeface="Times New Roman" panose="02020603050405020304" pitchFamily="18" charset="0"/>
              </a:rPr>
              <a:t>–a-</a:t>
            </a:r>
            <a:r>
              <a:rPr lang="hr-HR" sz="1800" dirty="0">
                <a:latin typeface="Times New Roman" panose="02020603050405020304" pitchFamily="18" charset="0"/>
              </a:rPr>
              <a:t>, npr. </a:t>
            </a:r>
            <a:r>
              <a:rPr lang="hr-HR" sz="1800" i="1">
                <a:latin typeface="Times New Roman" panose="02020603050405020304" pitchFamily="18" charset="0"/>
              </a:rPr>
              <a:t>beraw </a:t>
            </a:r>
            <a:r>
              <a:rPr lang="hr-HR" sz="1800">
                <a:latin typeface="Times New Roman" panose="02020603050405020304" pitchFamily="18" charset="0"/>
              </a:rPr>
              <a:t>‘bio je odnesen’) nisu razjašnjeni. </a:t>
            </a:r>
            <a:endParaRPr lang="hr-HR" sz="1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10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3C64-DF02-4228-B12C-3F17F63B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Nepravilni aoristi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109256-18B4-4A5D-80A3-2B397C3EE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817360"/>
              </p:ext>
            </p:extLst>
          </p:nvPr>
        </p:nvGraphicFramePr>
        <p:xfrm>
          <a:off x="1096963" y="3150870"/>
          <a:ext cx="10058400" cy="2053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50096541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128828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21751501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33749632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43155664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17415932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8796156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74302554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44247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 Sg.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eki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etu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edi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ełē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71573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ekir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etur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edir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ełer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2793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ekn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ełew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92325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3261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 Pl.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ekakʿ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tuakʿ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edakʿ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ełeakʿ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713278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ekikʿ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etukʿ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edikʿ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ełēkʿ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49165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ekin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etum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edin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ełen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359334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E1A4B1-0B80-464E-9121-5A2B1BF555AE}"/>
              </a:ext>
            </a:extLst>
          </p:cNvPr>
          <p:cNvSpPr txBox="1"/>
          <p:nvPr/>
        </p:nvSpPr>
        <p:spPr>
          <a:xfrm>
            <a:off x="1819373" y="2158738"/>
            <a:ext cx="949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eki (aor. od </a:t>
            </a:r>
            <a:r>
              <a:rPr lang="hr-HR" i="1" dirty="0"/>
              <a:t>gam</a:t>
            </a:r>
            <a:r>
              <a:rPr lang="hr-HR" dirty="0"/>
              <a:t> ‘ići’), </a:t>
            </a:r>
            <a:r>
              <a:rPr lang="hr-HR" i="1" dirty="0"/>
              <a:t>etu </a:t>
            </a:r>
            <a:r>
              <a:rPr lang="hr-HR" dirty="0"/>
              <a:t>(aor. od </a:t>
            </a:r>
            <a:r>
              <a:rPr lang="hr-HR" i="1" dirty="0"/>
              <a:t>tam </a:t>
            </a:r>
            <a:r>
              <a:rPr lang="hr-HR" dirty="0"/>
              <a:t>‘dati’), </a:t>
            </a:r>
            <a:r>
              <a:rPr lang="hr-HR" i="1" dirty="0"/>
              <a:t>edi </a:t>
            </a:r>
            <a:r>
              <a:rPr lang="hr-HR" dirty="0"/>
              <a:t>(aor. od </a:t>
            </a:r>
            <a:r>
              <a:rPr lang="hr-HR" i="1" dirty="0"/>
              <a:t>dnem </a:t>
            </a:r>
            <a:r>
              <a:rPr lang="hr-HR" dirty="0"/>
              <a:t>‘učiniti’), </a:t>
            </a:r>
            <a:r>
              <a:rPr lang="hr-HR" i="1" dirty="0"/>
              <a:t>el</a:t>
            </a:r>
            <a:r>
              <a:rPr lang="hr-HR" i="1" dirty="0"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ē </a:t>
            </a:r>
            <a:r>
              <a:rPr lang="hr-HR" dirty="0"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(aor. od </a:t>
            </a:r>
            <a:r>
              <a:rPr lang="hr-HR" i="1" dirty="0"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linim ‘</a:t>
            </a:r>
            <a:r>
              <a:rPr lang="hr-HR" dirty="0">
                <a:latin typeface="00 ZRCola" panose="02020600050405020304" pitchFamily="18" charset="0"/>
                <a:ea typeface="00 ZRCola" panose="02020600050405020304" pitchFamily="18" charset="0"/>
                <a:cs typeface="00 ZRCola" panose="02020600050405020304" pitchFamily="18" charset="0"/>
              </a:rPr>
              <a:t>postati’)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949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2005-B5EF-4CAA-92A2-BE6139FB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Imperativ aorista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D8B8-5CB1-42B3-B50C-9248E781E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2sg.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Nosi!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		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!’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2pl.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berēk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hr-HR" sz="1800" i="1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r-HR" sz="2400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l. Jd. imperativa odgovara ie. imperativu (čista </a:t>
            </a:r>
            <a:r>
              <a:rPr lang="hr-HR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osnova bez nastavka): arm. </a:t>
            </a:r>
            <a:r>
              <a:rPr lang="hr-HR" sz="24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hr-HR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gr. </a:t>
            </a:r>
            <a:r>
              <a:rPr lang="hr-HR" sz="24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phére</a:t>
            </a:r>
            <a:r>
              <a:rPr lang="hr-HR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skr. </a:t>
            </a:r>
            <a:r>
              <a:rPr lang="hr-HR" sz="24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bhara </a:t>
            </a:r>
            <a:r>
              <a:rPr lang="hr-HR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ie. *bhere</a:t>
            </a:r>
          </a:p>
          <a:p>
            <a:pPr algn="just"/>
            <a:endParaRPr lang="hr-HR" sz="24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Imperati aorista upotrebljava se za zapovijedi, ali ne i za zabrane (za to postoji imperativ prezenta)</a:t>
            </a:r>
            <a:endParaRPr lang="hr-HR" sz="24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004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A15B-CF1B-4BCF-9B9C-F8565FC0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Konjunktiv aorista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5ADF-6102-4A47-9913-3293E043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sg.			pl.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ber-ic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-es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-ǰ-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-ē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</a:t>
            </a:r>
            <a:r>
              <a:rPr lang="en-US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sg.			pl.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sires-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sires-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sires-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ǰik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sires-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ē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sires-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/>
              <a:t>- sufiks </a:t>
            </a:r>
            <a:r>
              <a:rPr lang="hr-HR" i="1" dirty="0"/>
              <a:t>–ic</a:t>
            </a:r>
            <a:r>
              <a:rPr lang="hr-HR" i="1" baseline="30000" dirty="0"/>
              <a:t>c</a:t>
            </a:r>
            <a:r>
              <a:rPr lang="hr-HR" i="1" dirty="0"/>
              <a:t>- </a:t>
            </a:r>
            <a:r>
              <a:rPr lang="hr-HR" dirty="0"/>
              <a:t>dodaje se na aorisnu osnovu (uz promjenu *</a:t>
            </a:r>
            <a:r>
              <a:rPr lang="hr-HR" i="1" dirty="0"/>
              <a:t>-c</a:t>
            </a:r>
            <a:r>
              <a:rPr lang="hr-HR" i="1" baseline="30000" dirty="0"/>
              <a:t>c</a:t>
            </a:r>
            <a:r>
              <a:rPr lang="hr-HR" i="1" dirty="0"/>
              <a:t>-c</a:t>
            </a:r>
            <a:r>
              <a:rPr lang="hr-HR" i="1" baseline="30000" dirty="0"/>
              <a:t>c</a:t>
            </a:r>
            <a:r>
              <a:rPr lang="hr-HR" i="1" dirty="0"/>
              <a:t>- &gt; -sc</a:t>
            </a:r>
            <a:r>
              <a:rPr lang="hr-HR" i="1" baseline="30000" dirty="0"/>
              <a:t>c</a:t>
            </a:r>
            <a:r>
              <a:rPr lang="hr-HR" i="1" dirty="0"/>
              <a:t>-</a:t>
            </a:r>
            <a:r>
              <a:rPr lang="hr-HR" dirty="0"/>
              <a:t>). Nastavci su kao u indikativu aorista (i u pasivnom konjunktivu aorista, npr. 3. sg. </a:t>
            </a:r>
            <a:r>
              <a:rPr lang="hr-HR" i="1"/>
              <a:t>ber-ic</a:t>
            </a:r>
            <a:r>
              <a:rPr lang="hr-HR" i="1" baseline="30000"/>
              <a:t>c</a:t>
            </a:r>
            <a:r>
              <a:rPr lang="hr-HR" i="1"/>
              <a:t>-aw</a:t>
            </a:r>
            <a:r>
              <a:rPr lang="hr-HR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666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3CB6-59D1-44B2-980C-548F8E2C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Infinitiv, particip, necesitativ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30CF-A1FA-405F-A159-95D081F6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Infinitiv se tvori dodavanjem sufiks </a:t>
            </a:r>
            <a:r>
              <a:rPr lang="hr-HR" i="1" dirty="0"/>
              <a:t>–l</a:t>
            </a:r>
            <a:r>
              <a:rPr lang="hr-HR" dirty="0"/>
              <a:t> na prezentsku osnovu, npr.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voljeti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’: inf.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hełum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’: inf.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hełul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hr-HR" dirty="0"/>
              <a:t>Koristi se kao dopuna modalnih i nekih drugih glagola:</a:t>
            </a: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sksim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početi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ołum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dopustiti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htjeti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moći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</a:rPr>
              <a:t>Arm. </a:t>
            </a:r>
            <a:r>
              <a:rPr lang="hr-HR" sz="1800" i="1" dirty="0">
                <a:latin typeface="Times New Roman" panose="02020603050405020304" pitchFamily="18" charset="0"/>
              </a:rPr>
              <a:t>–l- &lt; </a:t>
            </a:r>
            <a:r>
              <a:rPr lang="hr-HR" sz="1800" dirty="0">
                <a:latin typeface="Times New Roman" panose="02020603050405020304" pitchFamily="18" charset="0"/>
              </a:rPr>
              <a:t>ie. </a:t>
            </a:r>
            <a:r>
              <a:rPr lang="hr-HR" sz="1800" i="1" dirty="0">
                <a:latin typeface="Times New Roman" panose="02020603050405020304" pitchFamily="18" charset="0"/>
              </a:rPr>
              <a:t>*-lo- </a:t>
            </a:r>
            <a:r>
              <a:rPr lang="hr-HR" sz="1800" dirty="0">
                <a:latin typeface="Times New Roman" panose="02020603050405020304" pitchFamily="18" charset="0"/>
              </a:rPr>
              <a:t>(kao u slavenskom prošlom participu npr. </a:t>
            </a:r>
            <a:r>
              <a:rPr lang="hr-HR" sz="1800" i="1" dirty="0">
                <a:latin typeface="Times New Roman" panose="02020603050405020304" pitchFamily="18" charset="0"/>
              </a:rPr>
              <a:t>nesl</a:t>
            </a:r>
            <a:r>
              <a:rPr lang="ru-RU" sz="1800" i="1" dirty="0">
                <a:latin typeface="Times New Roman" panose="02020603050405020304" pitchFamily="18" charset="0"/>
              </a:rPr>
              <a:t>ъ</a:t>
            </a:r>
            <a:r>
              <a:rPr lang="hr-HR" sz="1800" i="1" dirty="0">
                <a:latin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</a:rPr>
              <a:t>(od </a:t>
            </a:r>
            <a:r>
              <a:rPr lang="hr-HR" sz="1800" i="1" dirty="0">
                <a:latin typeface="Times New Roman" panose="02020603050405020304" pitchFamily="18" charset="0"/>
              </a:rPr>
              <a:t>nesti</a:t>
            </a:r>
            <a:r>
              <a:rPr lang="hr-HR" sz="1800" dirty="0">
                <a:latin typeface="Times New Roman" panose="02020603050405020304" pitchFamily="18" charset="0"/>
              </a:rPr>
              <a:t>).</a:t>
            </a:r>
          </a:p>
          <a:p>
            <a:endParaRPr lang="hr-HR" sz="1800" dirty="0">
              <a:latin typeface="Times New Roman" panose="02020603050405020304" pitchFamily="18" charset="0"/>
            </a:endParaRPr>
          </a:p>
          <a:p>
            <a:r>
              <a:rPr lang="hr-HR" dirty="0"/>
              <a:t>Particip se tvori dodavanjem sufiksa </a:t>
            </a:r>
            <a:r>
              <a:rPr lang="hr-HR" i="1" dirty="0"/>
              <a:t>–eal </a:t>
            </a:r>
            <a:r>
              <a:rPr lang="hr-HR" dirty="0"/>
              <a:t>na aorisnu osnovu, npr.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asacʿeal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govoreći, govorivši, rečen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asem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ili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bereal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‘noseći, nošen, nosivši’ od </a:t>
            </a:r>
            <a:r>
              <a:rPr lang="hr-H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berem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Ima aktivno i pasivno, sadašnje, prošlo i buduće značenje.</a:t>
            </a:r>
          </a:p>
          <a:p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Podrijetlo sufiksa nije razjašnjeno (zacijelo slično kao kod infinitiva).</a:t>
            </a:r>
          </a:p>
          <a:p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Necesitativ se tvori sufiksom </a:t>
            </a:r>
            <a:r>
              <a:rPr lang="hr-H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–oc</a:t>
            </a:r>
            <a:r>
              <a:rPr lang="hr-HR" sz="20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hr-H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npr. ‘kojeg treba voljeti</a:t>
            </a:r>
            <a:r>
              <a:rPr lang="hr-H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amandus’ =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-oc</a:t>
            </a:r>
            <a:r>
              <a:rPr lang="en-US" sz="20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 </a:t>
            </a:r>
            <a:r>
              <a:rPr lang="hr-H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sirem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‘volim’. Sufiks nema razjašnjeno podrijetlo.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983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3354</TotalTime>
  <Words>11997</Words>
  <Application>Microsoft Office PowerPoint</Application>
  <PresentationFormat>Widescreen</PresentationFormat>
  <Paragraphs>1393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8" baseType="lpstr">
      <vt:lpstr>00 ZRCola</vt:lpstr>
      <vt:lpstr>Calibri</vt:lpstr>
      <vt:lpstr>Calibri Light</vt:lpstr>
      <vt:lpstr>MH Shbk Theoria-2</vt:lpstr>
      <vt:lpstr>Times New Roman</vt:lpstr>
      <vt:lpstr>Retrospect</vt:lpstr>
      <vt:lpstr>Poredbena gramatika ie. jezika - armenski</vt:lpstr>
      <vt:lpstr>Osnove povijesti armenskoga</vt:lpstr>
      <vt:lpstr>Karta Armenije</vt:lpstr>
      <vt:lpstr>Armenija oko 50. g. n. e. </vt:lpstr>
      <vt:lpstr>Povijesni razvitak Armenije</vt:lpstr>
      <vt:lpstr>Armensko stanovništvo na Bliskom istoku prije genocida 1915.</vt:lpstr>
      <vt:lpstr>Armenski dijalekti oko 1900. (prema Acharianu)</vt:lpstr>
      <vt:lpstr>Periodizacija povijesti armenskoga</vt:lpstr>
      <vt:lpstr>Početci armenske pismenosti</vt:lpstr>
      <vt:lpstr>Mojsije Korenski, „otac povijesti”</vt:lpstr>
      <vt:lpstr>Armenski alfabet</vt:lpstr>
      <vt:lpstr>Natpis iz Nazareta</vt:lpstr>
      <vt:lpstr>Armenski alfabet i tekstovi (neki linkovi)</vt:lpstr>
      <vt:lpstr>Punktuacija i kratice</vt:lpstr>
      <vt:lpstr>Fonologija</vt:lpstr>
      <vt:lpstr>PowerPoint Presentation</vt:lpstr>
      <vt:lpstr>Vokalizam</vt:lpstr>
      <vt:lpstr>Smjene samoglasnika izazvane naglaskom</vt:lpstr>
      <vt:lpstr>Upute za prijepis armenskih slova preko chat-a</vt:lpstr>
      <vt:lpstr>Deklinacija (sg.)</vt:lpstr>
      <vt:lpstr>Prezent glagola sirem ‘voljeti’</vt:lpstr>
      <vt:lpstr>Deklinacija (pl.)</vt:lpstr>
      <vt:lpstr>Armenski vokalizam</vt:lpstr>
      <vt:lpstr>Arm. vokalizam</vt:lpstr>
      <vt:lpstr>Dugi samoglasnici</vt:lpstr>
      <vt:lpstr>Imperfekt glagola sirem ‘voljeti’</vt:lpstr>
      <vt:lpstr>Deiktički sufiksi/postponirani članovi</vt:lpstr>
      <vt:lpstr>Slogotvorni sonanti  i laringali u armenskome</vt:lpstr>
      <vt:lpstr>Slogotvorni sonanti i laringali</vt:lpstr>
      <vt:lpstr>Laringali</vt:lpstr>
      <vt:lpstr>Ie. dvoglasi</vt:lpstr>
      <vt:lpstr>Imenice na -i</vt:lpstr>
      <vt:lpstr>Imenice na -i</vt:lpstr>
      <vt:lpstr>Pasivni glagoli na –im, npr. sirim ‘voljen sam’ i glagoli s prezentom na –a-, npr. lam ‘perem’</vt:lpstr>
      <vt:lpstr>Ie. okluzivi u armenskome</vt:lpstr>
      <vt:lpstr>PowerPoint Presentation</vt:lpstr>
      <vt:lpstr>Ie. labiovelari i palatalizirani</vt:lpstr>
      <vt:lpstr>Osnove na –r i –n </vt:lpstr>
      <vt:lpstr>PowerPoint Presentation</vt:lpstr>
      <vt:lpstr>Drugi tip n-osnova</vt:lpstr>
      <vt:lpstr>PowerPoint Presentation</vt:lpstr>
      <vt:lpstr>Padežni nastavci</vt:lpstr>
      <vt:lpstr>Adpozicije</vt:lpstr>
      <vt:lpstr>PowerPoint Presentation</vt:lpstr>
      <vt:lpstr>Ponavljanje prepozicija </vt:lpstr>
      <vt:lpstr>Primjer teksta</vt:lpstr>
      <vt:lpstr>PowerPoint Presentation</vt:lpstr>
      <vt:lpstr>PowerPoint Presentation</vt:lpstr>
      <vt:lpstr>Palatalizirani okluzivi; posebna pravila</vt:lpstr>
      <vt:lpstr>Ie. *s</vt:lpstr>
      <vt:lpstr>Podrijetlo ostalih armenskih suglasnika</vt:lpstr>
      <vt:lpstr>Arm. h od ie. laringala?</vt:lpstr>
      <vt:lpstr>Konjugacija: ponavljanje (prezent/imperfekt)</vt:lpstr>
      <vt:lpstr>Ie. sonanti u armenskome</vt:lpstr>
      <vt:lpstr>Sonanti (nast.)</vt:lpstr>
      <vt:lpstr>Sonanti (nast.)</vt:lpstr>
      <vt:lpstr>Poluvokali</vt:lpstr>
      <vt:lpstr>Poluvokali</vt:lpstr>
      <vt:lpstr>Aorist</vt:lpstr>
      <vt:lpstr>Slabi aorist</vt:lpstr>
      <vt:lpstr>Ie. deklinacija</vt:lpstr>
      <vt:lpstr>Povijesna morfologija: tematska deklinacija</vt:lpstr>
      <vt:lpstr>Tematska deklinacija (nast.)</vt:lpstr>
      <vt:lpstr>Povijesna morfologija: imenice</vt:lpstr>
      <vt:lpstr>Deklinacija (nast.)</vt:lpstr>
      <vt:lpstr>Deklinacija (nast.)</vt:lpstr>
      <vt:lpstr>Imenice (nast.)</vt:lpstr>
      <vt:lpstr>Konjugacija: osnove i kategorije</vt:lpstr>
      <vt:lpstr>Pasivni aorist</vt:lpstr>
      <vt:lpstr>Prilozi</vt:lpstr>
      <vt:lpstr>Lične zamjenice</vt:lpstr>
      <vt:lpstr>Lične zamjenice (nast.)</vt:lpstr>
      <vt:lpstr>Lična zamjenica 3. lica</vt:lpstr>
      <vt:lpstr>Zamjenički pridjevi i pokazne zamjenice</vt:lpstr>
      <vt:lpstr>Zamjenice: noyn/soyn/doyn ‘taj isti’</vt:lpstr>
      <vt:lpstr>Upitne, neodređene zamjenice; odnosna zamjenica</vt:lpstr>
      <vt:lpstr>Posvojne zamjenice</vt:lpstr>
      <vt:lpstr>Posvojne zamjenice</vt:lpstr>
      <vt:lpstr>Povratna i recipročna konstrukcija</vt:lpstr>
      <vt:lpstr>Brojevi</vt:lpstr>
      <vt:lpstr>Brojevi</vt:lpstr>
      <vt:lpstr>Brojevi od 11 do 20</vt:lpstr>
      <vt:lpstr>Desetice, redni brojevi</vt:lpstr>
      <vt:lpstr>Konjunktiv prezenta</vt:lpstr>
      <vt:lpstr>Povijesna morfologija glagola: tematski prezent</vt:lpstr>
      <vt:lpstr>Podrijetlo arm. nastavaka u prezentu</vt:lpstr>
      <vt:lpstr>Prezent ostalih glagola (ponavljanje)</vt:lpstr>
      <vt:lpstr>Armenski imperfekt</vt:lpstr>
      <vt:lpstr>Imperativ prezenta</vt:lpstr>
      <vt:lpstr>Konjunktiv prezenta</vt:lpstr>
      <vt:lpstr>Imperfekti ostalih glagola (ponavljanje)</vt:lpstr>
      <vt:lpstr>Aorist</vt:lpstr>
      <vt:lpstr>Mediopasivni aorist (od svih glagola)</vt:lpstr>
      <vt:lpstr>Podrijetlo aorisnih osnova</vt:lpstr>
      <vt:lpstr>Podrijetlo aorisnih natavaka</vt:lpstr>
      <vt:lpstr>Nepravilni aoristi</vt:lpstr>
      <vt:lpstr>Imperativ aorista</vt:lpstr>
      <vt:lpstr>Konjunktiv aorista</vt:lpstr>
      <vt:lpstr>Infinitiv, particip, necesitativ</vt:lpstr>
      <vt:lpstr>Upotreba infinitiva</vt:lpstr>
      <vt:lpstr>Perifrastička konstrukcija s participom</vt:lpstr>
      <vt:lpstr>Kauzativ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Poredbena gramatika ie. jezika - armenski</dc:title>
  <dc:creator>Ranko Matasovic</dc:creator>
  <cp:lastModifiedBy>Ranko Matasovic</cp:lastModifiedBy>
  <cp:revision>105</cp:revision>
  <dcterms:created xsi:type="dcterms:W3CDTF">2020-10-13T14:43:53Z</dcterms:created>
  <dcterms:modified xsi:type="dcterms:W3CDTF">2021-01-21T16:24:27Z</dcterms:modified>
</cp:coreProperties>
</file>