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60" r:id="rId4"/>
    <p:sldId id="261" r:id="rId5"/>
    <p:sldId id="290" r:id="rId6"/>
    <p:sldId id="291" r:id="rId7"/>
    <p:sldId id="292" r:id="rId8"/>
    <p:sldId id="259" r:id="rId9"/>
    <p:sldId id="296" r:id="rId10"/>
    <p:sldId id="299" r:id="rId11"/>
    <p:sldId id="301" r:id="rId12"/>
    <p:sldId id="298" r:id="rId13"/>
    <p:sldId id="303" r:id="rId14"/>
    <p:sldId id="305" r:id="rId15"/>
    <p:sldId id="306" r:id="rId16"/>
    <p:sldId id="307" r:id="rId17"/>
    <p:sldId id="262" r:id="rId18"/>
    <p:sldId id="263" r:id="rId19"/>
    <p:sldId id="264" r:id="rId20"/>
    <p:sldId id="294" r:id="rId21"/>
    <p:sldId id="265" r:id="rId22"/>
    <p:sldId id="266" r:id="rId23"/>
    <p:sldId id="267" r:id="rId24"/>
    <p:sldId id="258" r:id="rId25"/>
    <p:sldId id="268" r:id="rId26"/>
    <p:sldId id="270" r:id="rId27"/>
    <p:sldId id="272" r:id="rId28"/>
    <p:sldId id="273" r:id="rId29"/>
    <p:sldId id="274" r:id="rId30"/>
    <p:sldId id="271" r:id="rId31"/>
    <p:sldId id="269" r:id="rId32"/>
    <p:sldId id="276" r:id="rId33"/>
    <p:sldId id="278" r:id="rId34"/>
    <p:sldId id="277" r:id="rId35"/>
    <p:sldId id="279" r:id="rId36"/>
    <p:sldId id="280" r:id="rId37"/>
    <p:sldId id="281" r:id="rId38"/>
    <p:sldId id="282" r:id="rId39"/>
    <p:sldId id="275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E7A7-1170-42C1-B2B7-8858DF416E0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7930B-23D7-4850-B2E2-FD46BBE18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9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be_(mythology)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Heracle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C929831-9226-40DB-B26B-75FAFEFDDC48}" type="slidenum">
              <a:rPr lang="en-GB" altLang="sr-Latn-RS" sz="1200"/>
              <a:pPr eaLnBrk="1" hangingPunct="1"/>
              <a:t>9</a:t>
            </a:fld>
            <a:endParaRPr lang="en-GB" altLang="sr-Latn-R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1839FEE-53E0-4445-A08E-7FDDB97242D5}" type="slidenum">
              <a:rPr lang="en-GB" altLang="sr-Latn-RS" sz="1200"/>
              <a:pPr eaLnBrk="1" hangingPunct="1"/>
              <a:t>10</a:t>
            </a:fld>
            <a:endParaRPr lang="en-GB" altLang="sr-Latn-R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i="1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CA957B7-37B9-4AA7-A640-A94EC59148C8}" type="slidenum">
              <a:rPr lang="en-GB" altLang="sr-Latn-RS" sz="1200"/>
              <a:pPr eaLnBrk="1" hangingPunct="1"/>
              <a:t>11</a:t>
            </a:fld>
            <a:endParaRPr lang="en-GB" altLang="sr-Latn-R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 dirty="0"/>
              <a:t>Sofron piše u prozi, ali to je književnost za čitanje, ne predstava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A12CE31-9261-4759-8837-56A97466C1C1}" type="slidenum">
              <a:rPr lang="en-GB" altLang="sr-Latn-RS" sz="1200"/>
              <a:pPr eaLnBrk="1" hangingPunct="1"/>
              <a:t>12</a:t>
            </a:fld>
            <a:endParaRPr lang="en-GB" altLang="sr-Latn-R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5EB2E1-8FD1-4D65-8F58-CE47C3438704}" type="slidenum">
              <a:rPr lang="en-GB" altLang="sr-Latn-RS" sz="1200"/>
              <a:pPr eaLnBrk="1" hangingPunct="1"/>
              <a:t>13</a:t>
            </a:fld>
            <a:endParaRPr lang="en-GB" altLang="sr-Latn-R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Agrōstīnos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Country-Dweller," or "Clodhopper"), which dealt humorously with the rustic lifestyle, and 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Hebes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Gamos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("The Marriage of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3" tooltip="Hebe (myth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Hebe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"), in which </a:t>
            </a:r>
            <a:r>
              <a:rPr lang="en-GB" sz="1200" b="0" i="0" u="none" strike="noStrike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  <a:hlinkClick r:id="rId4" tooltip="Herac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Heracles</a:t>
            </a:r>
            <a:r>
              <a:rPr lang="en-GB" sz="1200" b="0" i="0" kern="1200" dirty="0">
                <a:solidFill>
                  <a:schemeClr val="bg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w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as portrayed as a glutton.</a:t>
            </a:r>
            <a:r>
              <a:rPr lang="hr-H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Odysseùs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Autómolos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 (Ulysses the Deserter)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05DE47-A978-4CCC-B52B-066C3691D12D}" type="slidenum">
              <a:rPr lang="en-GB" altLang="sr-Latn-RS" sz="1200"/>
              <a:pPr eaLnBrk="1" hangingPunct="1"/>
              <a:t>14</a:t>
            </a:fld>
            <a:endParaRPr lang="en-GB" altLang="sr-Latn-R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7BD2461-FDB9-46D3-AD2A-042CA77A48DB}" type="slidenum">
              <a:rPr lang="en-GB" altLang="sr-Latn-RS" sz="1200"/>
              <a:pPr eaLnBrk="1" hangingPunct="1"/>
              <a:t>15</a:t>
            </a:fld>
            <a:endParaRPr lang="en-GB" altLang="sr-Latn-R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CD2503D7-9512-4D1C-BDBF-442531CB5A97}" type="slidenum">
              <a:rPr lang="en-GB" altLang="sr-Latn-RS" sz="1200"/>
              <a:pPr eaLnBrk="1" hangingPunct="1"/>
              <a:t>16</a:t>
            </a:fld>
            <a:endParaRPr lang="en-GB" altLang="sr-Latn-R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sr-Latn-RS"/>
              <a:t>Nećak Aleksida, učenik Teofrasta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7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47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39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68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504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8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9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19EB-C915-46D2-9670-4BD2FC5484BA}" type="slidenum">
              <a:rPr lang="en-US" altLang="sr-Latn-RS"/>
              <a:pPr/>
              <a:t>‹#›</a:t>
            </a:fld>
            <a:endParaRPr lang="en-US" altLang="sr-Latn-RS" sz="1400"/>
          </a:p>
        </p:txBody>
      </p:sp>
    </p:spTree>
    <p:extLst>
      <p:ext uri="{BB962C8B-B14F-4D97-AF65-F5344CB8AC3E}">
        <p14:creationId xmlns:p14="http://schemas.microsoft.com/office/powerpoint/2010/main" val="4108452133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7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7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9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1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FDAD79-D296-4A15-8DF1-E9E87C1C48BF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ABC33-8AEF-4A5F-A0C8-B903C1C97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urculio_(play)" TargetMode="External"/><Relationship Id="rId3" Type="http://schemas.openxmlformats.org/officeDocument/2006/relationships/hyperlink" Target="https://en.wikipedia.org/wiki/Aulularia" TargetMode="External"/><Relationship Id="rId7" Type="http://schemas.openxmlformats.org/officeDocument/2006/relationships/hyperlink" Target="https://en.wikipedia.org/wiki/Cistellaria" TargetMode="External"/><Relationship Id="rId12" Type="http://schemas.openxmlformats.org/officeDocument/2006/relationships/hyperlink" Target="https://en.wikipedia.org/wiki/Miles_Gloriosus_(play)" TargetMode="External"/><Relationship Id="rId2" Type="http://schemas.openxmlformats.org/officeDocument/2006/relationships/hyperlink" Target="https://en.wikipedia.org/wiki/Asina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asina_(play)" TargetMode="External"/><Relationship Id="rId11" Type="http://schemas.openxmlformats.org/officeDocument/2006/relationships/hyperlink" Target="https://en.wikipedia.org/wiki/Mercator_(play)" TargetMode="External"/><Relationship Id="rId5" Type="http://schemas.openxmlformats.org/officeDocument/2006/relationships/hyperlink" Target="https://en.wikipedia.org/wiki/Captivi" TargetMode="External"/><Relationship Id="rId10" Type="http://schemas.openxmlformats.org/officeDocument/2006/relationships/hyperlink" Target="https://en.wikipedia.org/wiki/Menaechmi" TargetMode="External"/><Relationship Id="rId4" Type="http://schemas.openxmlformats.org/officeDocument/2006/relationships/hyperlink" Target="https://en.wikipedia.org/wiki/Bacchides_(play)" TargetMode="External"/><Relationship Id="rId9" Type="http://schemas.openxmlformats.org/officeDocument/2006/relationships/hyperlink" Target="https://en.wikipedia.org/wiki/Epidicu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eus.tufts.edu/hopper/morph?l=id&amp;la=la&amp;can=id0&amp;prior=si" TargetMode="External"/><Relationship Id="rId13" Type="http://schemas.openxmlformats.org/officeDocument/2006/relationships/hyperlink" Target="http://www.perseus.tufts.edu/hopper/morph?l=abeant&amp;la=la&amp;can=abeant0&amp;prior=domum" TargetMode="External"/><Relationship Id="rId18" Type="http://schemas.openxmlformats.org/officeDocument/2006/relationships/hyperlink" Target="http://www.perseus.tufts.edu/hopper/morph?l=et&amp;la=la&amp;can=et4&amp;prior=ne" TargetMode="External"/><Relationship Id="rId3" Type="http://schemas.openxmlformats.org/officeDocument/2006/relationships/hyperlink" Target="http://www.perseus.tufts.edu/hopper/morph?l=aes&amp;la=la&amp;can=aes0&amp;prior=vel" TargetMode="External"/><Relationship Id="rId21" Type="http://schemas.openxmlformats.org/officeDocument/2006/relationships/hyperlink" Target="http://www.perseus.tufts.edu/hopper/morph?l=virgis&amp;la=la&amp;can=virgis0&amp;prior=varientur" TargetMode="External"/><Relationship Id="rId7" Type="http://schemas.openxmlformats.org/officeDocument/2006/relationships/hyperlink" Target="http://www.perseus.tufts.edu/hopper/morph?l=si&amp;la=la&amp;can=si1&amp;prior=dent" TargetMode="External"/><Relationship Id="rId12" Type="http://schemas.openxmlformats.org/officeDocument/2006/relationships/hyperlink" Target="http://www.perseus.tufts.edu/hopper/morph?l=domum&amp;la=la&amp;can=domum0&amp;prior=queunt" TargetMode="External"/><Relationship Id="rId17" Type="http://schemas.openxmlformats.org/officeDocument/2006/relationships/hyperlink" Target="http://www.perseus.tufts.edu/hopper/morph?l=ne&amp;la=la&amp;can=ne2&amp;prior=infortunio" TargetMode="External"/><Relationship Id="rId2" Type="http://schemas.openxmlformats.org/officeDocument/2006/relationships/hyperlink" Target="http://www.perseus.tufts.edu/hopper/morph?l=vel&amp;la=la&amp;can=vel1&amp;prior=locus" TargetMode="External"/><Relationship Id="rId16" Type="http://schemas.openxmlformats.org/officeDocument/2006/relationships/hyperlink" Target="http://www.perseus.tufts.edu/hopper/morph?l=infortunio&amp;la=la&amp;can=infortunio0&amp;prior=ancipiti" TargetMode="External"/><Relationship Id="rId20" Type="http://schemas.openxmlformats.org/officeDocument/2006/relationships/hyperlink" Target="http://www.perseus.tufts.edu/hopper/morph?l=varientur&amp;la=la&amp;can=varientur0&amp;prior=h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eus.tufts.edu/hopper/morph?l=dent&amp;la=la&amp;can=dent0&amp;prior=capite" TargetMode="External"/><Relationship Id="rId11" Type="http://schemas.openxmlformats.org/officeDocument/2006/relationships/hyperlink" Target="http://www.perseus.tufts.edu/hopper/morph?l=queunt&amp;la=la&amp;can=queunt0&amp;prior=non" TargetMode="External"/><Relationship Id="rId24" Type="http://schemas.openxmlformats.org/officeDocument/2006/relationships/hyperlink" Target="http://www.perseus.tufts.edu/hopper/morph?l=domi&amp;la=la&amp;can=domi1&amp;prior=loris" TargetMode="External"/><Relationship Id="rId5" Type="http://schemas.openxmlformats.org/officeDocument/2006/relationships/hyperlink" Target="http://www.perseus.tufts.edu/hopper/morph?l=capite&amp;la=la&amp;can=capite0&amp;prior=pro" TargetMode="External"/><Relationship Id="rId15" Type="http://schemas.openxmlformats.org/officeDocument/2006/relationships/hyperlink" Target="http://www.perseus.tufts.edu/hopper/morph?l=ancipiti&amp;la=la&amp;can=ancipiti0&amp;prior=vitent" TargetMode="External"/><Relationship Id="rId23" Type="http://schemas.openxmlformats.org/officeDocument/2006/relationships/hyperlink" Target="http://www.perseus.tufts.edu/hopper/morph?l=loris&amp;la=la&amp;can=loris0&amp;prior=et" TargetMode="External"/><Relationship Id="rId10" Type="http://schemas.openxmlformats.org/officeDocument/2006/relationships/hyperlink" Target="http://www.perseus.tufts.edu/hopper/morph?l=non&amp;la=la&amp;can=non1&amp;prior=facere" TargetMode="External"/><Relationship Id="rId19" Type="http://schemas.openxmlformats.org/officeDocument/2006/relationships/hyperlink" Target="http://www.perseus.tufts.edu/hopper/morph?l=hic&amp;la=la&amp;can=hic0&amp;prior=et" TargetMode="External"/><Relationship Id="rId4" Type="http://schemas.openxmlformats.org/officeDocument/2006/relationships/hyperlink" Target="http://www.perseus.tufts.edu/hopper/morph?l=pro&amp;la=la&amp;can=pro0&amp;prior=aes" TargetMode="External"/><Relationship Id="rId9" Type="http://schemas.openxmlformats.org/officeDocument/2006/relationships/hyperlink" Target="http://www.perseus.tufts.edu/hopper/morph?l=facere&amp;la=la&amp;can=facere0&amp;prior=id" TargetMode="External"/><Relationship Id="rId14" Type="http://schemas.openxmlformats.org/officeDocument/2006/relationships/hyperlink" Target="http://www.perseus.tufts.edu/hopper/morph?l=vitent&amp;la=la&amp;can=vitent0&amp;prior=abeant" TargetMode="External"/><Relationship Id="rId22" Type="http://schemas.openxmlformats.org/officeDocument/2006/relationships/hyperlink" Target="http://www.perseus.tufts.edu/hopper/morph?l=et&amp;la=la&amp;can=et5&amp;prior=virgis" TargetMode="Externa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perseus.tufts.edu/hopper/morph?l=domi&amp;la=la&amp;can=domi2&amp;prior=minutulos" TargetMode="External"/><Relationship Id="rId18" Type="http://schemas.openxmlformats.org/officeDocument/2006/relationships/hyperlink" Target="http://www.perseus.tufts.edu/hopper/morph?l=spectatum&amp;la=la&amp;can=spectatum0&amp;prior=quae" TargetMode="External"/><Relationship Id="rId26" Type="http://schemas.openxmlformats.org/officeDocument/2006/relationships/hyperlink" Target="http://www.perseus.tufts.edu/hopper/morph?l=pereant&amp;la=la&amp;can=pereant0&amp;prior=pueri" TargetMode="External"/><Relationship Id="rId3" Type="http://schemas.openxmlformats.org/officeDocument/2006/relationships/hyperlink" Target="http://www.perseus.tufts.edu/hopper/morph?l=minus&amp;la=la&amp;can=minus0&amp;prior=si" TargetMode="External"/><Relationship Id="rId21" Type="http://schemas.openxmlformats.org/officeDocument/2006/relationships/hyperlink" Target="http://www.perseus.tufts.edu/hopper/morph?l=et&amp;la=la&amp;can=et6&amp;prior=ne" TargetMode="External"/><Relationship Id="rId7" Type="http://schemas.openxmlformats.org/officeDocument/2006/relationships/hyperlink" Target="http://www.perseus.tufts.edu/hopper/morph?l=reveniant&amp;la=la&amp;can=reveniant0&amp;prior=eri" TargetMode="External"/><Relationship Id="rId12" Type="http://schemas.openxmlformats.org/officeDocument/2006/relationships/hyperlink" Target="http://www.perseus.tufts.edu/hopper/morph?l=minutulos&amp;la=la&amp;can=minutulos0&amp;prior=infantis" TargetMode="External"/><Relationship Id="rId17" Type="http://schemas.openxmlformats.org/officeDocument/2006/relationships/hyperlink" Target="http://www.perseus.tufts.edu/hopper/morph?l=quae&amp;la=la&amp;can=quae0&amp;prior=neu" TargetMode="External"/><Relationship Id="rId25" Type="http://schemas.openxmlformats.org/officeDocument/2006/relationships/hyperlink" Target="http://www.perseus.tufts.edu/hopper/morph?l=pueri&amp;la=la&amp;can=pueri0&amp;prior=et" TargetMode="External"/><Relationship Id="rId33" Type="http://schemas.openxmlformats.org/officeDocument/2006/relationships/hyperlink" Target="http://www.perseus.tufts.edu/hopper/morph?l=obvagiant&amp;la=la&amp;can=obvagiant0&amp;prior=haedi" TargetMode="External"/><Relationship Id="rId2" Type="http://schemas.openxmlformats.org/officeDocument/2006/relationships/hyperlink" Target="http://www.perseus.tufts.edu/hopper/morph?l=si&amp;la=la&amp;can=si2&amp;prior=domi" TargetMode="External"/><Relationship Id="rId16" Type="http://schemas.openxmlformats.org/officeDocument/2006/relationships/hyperlink" Target="http://www.perseus.tufts.edu/hopper/morph?l=neu&amp;la=la&amp;can=neu3&amp;prior=procurent" TargetMode="External"/><Relationship Id="rId20" Type="http://schemas.openxmlformats.org/officeDocument/2006/relationships/hyperlink" Target="http://www.perseus.tufts.edu/hopper/morph?l=ne&amp;la=la&amp;can=ne3&amp;prior=adferat" TargetMode="External"/><Relationship Id="rId29" Type="http://schemas.openxmlformats.org/officeDocument/2006/relationships/hyperlink" Target="http://www.perseus.tufts.edu/hopper/morph?l=esurientes&amp;la=la&amp;can=esurientes1&amp;prior=nev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eus.tufts.edu/hopper/morph?l=eri&amp;la=la&amp;can=eri0&amp;prior=qu&#243;m" TargetMode="External"/><Relationship Id="rId11" Type="http://schemas.openxmlformats.org/officeDocument/2006/relationships/hyperlink" Target="http://www.perseus.tufts.edu/hopper/morph?l=infantis&amp;la=la&amp;can=infantis0&amp;prior=pueros" TargetMode="External"/><Relationship Id="rId24" Type="http://schemas.openxmlformats.org/officeDocument/2006/relationships/hyperlink" Target="http://www.perseus.tufts.edu/hopper/morph?l=et&amp;la=la&amp;can=et7&amp;prior=sitiant" TargetMode="External"/><Relationship Id="rId32" Type="http://schemas.openxmlformats.org/officeDocument/2006/relationships/hyperlink" Target="http://www.perseus.tufts.edu/hopper/morph?l=haedi&amp;la=la&amp;can=haedi0&amp;prior=quasi" TargetMode="External"/><Relationship Id="rId5" Type="http://schemas.openxmlformats.org/officeDocument/2006/relationships/hyperlink" Target="http://www.perseus.tufts.edu/hopper/morph?l=qu%C3%B3m&amp;la=la&amp;can=qu%C3%B3m0&amp;prior=curassint" TargetMode="External"/><Relationship Id="rId15" Type="http://schemas.openxmlformats.org/officeDocument/2006/relationships/hyperlink" Target="http://www.perseus.tufts.edu/hopper/morph?l=procurent&amp;la=la&amp;can=procurent0&amp;prior=ut" TargetMode="External"/><Relationship Id="rId23" Type="http://schemas.openxmlformats.org/officeDocument/2006/relationships/hyperlink" Target="http://www.perseus.tufts.edu/hopper/morph?l=sitiant&amp;la=la&amp;can=sitiant0&amp;prior=ipsae" TargetMode="External"/><Relationship Id="rId28" Type="http://schemas.openxmlformats.org/officeDocument/2006/relationships/hyperlink" Target="http://www.perseus.tufts.edu/hopper/morph?l=neve&amp;la=la&amp;can=neve0&amp;prior=fame" TargetMode="External"/><Relationship Id="rId10" Type="http://schemas.openxmlformats.org/officeDocument/2006/relationships/hyperlink" Target="http://www.perseus.tufts.edu/hopper/morph?l=pueros&amp;la=la&amp;can=pueros0&amp;prior=nutrices" TargetMode="External"/><Relationship Id="rId19" Type="http://schemas.openxmlformats.org/officeDocument/2006/relationships/hyperlink" Target="http://www.perseus.tufts.edu/hopper/morph?l=adferat&amp;la=la&amp;can=adferat0&amp;prior=spectatum" TargetMode="External"/><Relationship Id="rId31" Type="http://schemas.openxmlformats.org/officeDocument/2006/relationships/hyperlink" Target="http://www.perseus.tufts.edu/hopper/morph?l=quasi&amp;la=la&amp;can=quasi0&amp;prior=hic" TargetMode="External"/><Relationship Id="rId4" Type="http://schemas.openxmlformats.org/officeDocument/2006/relationships/hyperlink" Target="http://www.perseus.tufts.edu/hopper/morph?l=curassint&amp;la=la&amp;can=curassint0&amp;prior=minus" TargetMode="External"/><Relationship Id="rId9" Type="http://schemas.openxmlformats.org/officeDocument/2006/relationships/hyperlink" Target="http://www.perseus.tufts.edu/hopper/morph?l=nutrices&amp;la=la&amp;can=nutrices0&amp;prior=domum" TargetMode="External"/><Relationship Id="rId14" Type="http://schemas.openxmlformats.org/officeDocument/2006/relationships/hyperlink" Target="http://www.perseus.tufts.edu/hopper/morph?l=ut&amp;la=la&amp;can=ut4&amp;prior=domi" TargetMode="External"/><Relationship Id="rId22" Type="http://schemas.openxmlformats.org/officeDocument/2006/relationships/hyperlink" Target="http://www.perseus.tufts.edu/hopper/morph?l=ipsae&amp;la=la&amp;can=ipsae0&amp;prior=et" TargetMode="External"/><Relationship Id="rId27" Type="http://schemas.openxmlformats.org/officeDocument/2006/relationships/hyperlink" Target="http://www.perseus.tufts.edu/hopper/morph?l=fame&amp;la=la&amp;can=fame0&amp;prior=pereant" TargetMode="External"/><Relationship Id="rId30" Type="http://schemas.openxmlformats.org/officeDocument/2006/relationships/hyperlink" Target="http://www.perseus.tufts.edu/hopper/morph?l=hic&amp;la=la&amp;can=hic1&amp;prior=esurientes" TargetMode="External"/><Relationship Id="rId8" Type="http://schemas.openxmlformats.org/officeDocument/2006/relationships/hyperlink" Target="http://www.perseus.tufts.edu/hopper/morph?l=domum&amp;la=la&amp;can=domum1&amp;prior=reveniant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rseus.tufts.edu/hopper/morph?l=hic&amp;la=la&amp;can=hic2&amp;prior=canora" TargetMode="External"/><Relationship Id="rId13" Type="http://schemas.openxmlformats.org/officeDocument/2006/relationships/hyperlink" Target="http://www.perseus.tufts.edu/hopper/morph?l=domum&amp;la=la&amp;can=domum2&amp;prior=temperent" TargetMode="External"/><Relationship Id="rId18" Type="http://schemas.openxmlformats.org/officeDocument/2006/relationships/hyperlink" Target="http://www.perseus.tufts.edu/hopper/morph?l=et&amp;la=la&amp;can=et8&amp;prior=ne" TargetMode="External"/><Relationship Id="rId3" Type="http://schemas.openxmlformats.org/officeDocument/2006/relationships/hyperlink" Target="http://www.perseus.tufts.edu/hopper/morph?l=tacitae&amp;la=la&amp;can=tacitae0&amp;prior=matronae" TargetMode="External"/><Relationship Id="rId21" Type="http://schemas.openxmlformats.org/officeDocument/2006/relationships/hyperlink" Target="http://www.perseus.tufts.edu/hopper/morph?l=sint&amp;la=la&amp;can=sint0&amp;prior=viris" TargetMode="External"/><Relationship Id="rId7" Type="http://schemas.openxmlformats.org/officeDocument/2006/relationships/hyperlink" Target="http://www.perseus.tufts.edu/hopper/morph?l=canora&amp;la=la&amp;can=canora0&amp;prior=rideant" TargetMode="External"/><Relationship Id="rId12" Type="http://schemas.openxmlformats.org/officeDocument/2006/relationships/hyperlink" Target="http://www.perseus.tufts.edu/hopper/morph?l=temperent&amp;la=la&amp;can=temperent1&amp;prior=tinnire" TargetMode="External"/><Relationship Id="rId17" Type="http://schemas.openxmlformats.org/officeDocument/2006/relationships/hyperlink" Target="http://www.perseus.tufts.edu/hopper/morph?l=ne&amp;la=la&amp;can=ne4&amp;prior=conferant" TargetMode="External"/><Relationship Id="rId2" Type="http://schemas.openxmlformats.org/officeDocument/2006/relationships/hyperlink" Target="http://www.perseus.tufts.edu/hopper/morph?l=matronae&amp;la=la&amp;can=matronae0&amp;prior=obvagiant" TargetMode="External"/><Relationship Id="rId16" Type="http://schemas.openxmlformats.org/officeDocument/2006/relationships/hyperlink" Target="http://www.perseus.tufts.edu/hopper/morph?l=conferant&amp;la=la&amp;can=conferant0&amp;prior=fabulandi" TargetMode="External"/><Relationship Id="rId20" Type="http://schemas.openxmlformats.org/officeDocument/2006/relationships/hyperlink" Target="http://www.perseus.tufts.edu/hopper/morph?l=viris&amp;la=la&amp;can=viris0&amp;prior=h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eus.tufts.edu/hopper/morph?l=rideant&amp;la=la&amp;can=rideant0&amp;prior=tacitae" TargetMode="External"/><Relationship Id="rId11" Type="http://schemas.openxmlformats.org/officeDocument/2006/relationships/hyperlink" Target="http://www.perseus.tufts.edu/hopper/morph?l=tinnire&amp;la=la&amp;can=tinnire0&amp;prior=sua" TargetMode="External"/><Relationship Id="rId24" Type="http://schemas.openxmlformats.org/officeDocument/2006/relationships/hyperlink" Target="http://www.perseus.tufts.edu/hopper/morph?l=molestiae&amp;la=la&amp;can=molestiae0&amp;prior=domi" TargetMode="External"/><Relationship Id="rId5" Type="http://schemas.openxmlformats.org/officeDocument/2006/relationships/hyperlink" Target="http://www.perseus.tufts.edu/hopper/morph?l=tacitae&amp;la=la&amp;can=tacitae1&amp;prior=spectent" TargetMode="External"/><Relationship Id="rId15" Type="http://schemas.openxmlformats.org/officeDocument/2006/relationships/hyperlink" Target="http://www.perseus.tufts.edu/hopper/morph?l=fabulandi&amp;la=la&amp;can=fabulandi0&amp;prior=sermones" TargetMode="External"/><Relationship Id="rId23" Type="http://schemas.openxmlformats.org/officeDocument/2006/relationships/hyperlink" Target="http://www.perseus.tufts.edu/hopper/morph?l=domi&amp;la=la&amp;can=domi3&amp;prior=et" TargetMode="External"/><Relationship Id="rId10" Type="http://schemas.openxmlformats.org/officeDocument/2006/relationships/hyperlink" Target="http://www.perseus.tufts.edu/hopper/morph?l=sua&amp;la=la&amp;can=sua0&amp;prior=voce" TargetMode="External"/><Relationship Id="rId19" Type="http://schemas.openxmlformats.org/officeDocument/2006/relationships/hyperlink" Target="http://www.perseus.tufts.edu/hopper/morph?l=hic&amp;la=la&amp;can=hic3&amp;prior=et" TargetMode="External"/><Relationship Id="rId4" Type="http://schemas.openxmlformats.org/officeDocument/2006/relationships/hyperlink" Target="http://www.perseus.tufts.edu/hopper/morph?l=spectent&amp;la=la&amp;can=spectent0&amp;prior=tacitae" TargetMode="External"/><Relationship Id="rId9" Type="http://schemas.openxmlformats.org/officeDocument/2006/relationships/hyperlink" Target="http://www.perseus.tufts.edu/hopper/morph?l=voce&amp;la=la&amp;can=voce0&amp;prior=hic" TargetMode="External"/><Relationship Id="rId14" Type="http://schemas.openxmlformats.org/officeDocument/2006/relationships/hyperlink" Target="http://www.perseus.tufts.edu/hopper/morph?l=sermones&amp;la=la&amp;can=sermones0&amp;prior=domum" TargetMode="External"/><Relationship Id="rId22" Type="http://schemas.openxmlformats.org/officeDocument/2006/relationships/hyperlink" Target="http://www.perseus.tufts.edu/hopper/morph?l=et&amp;la=la&amp;can=et9&amp;prior=sin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inummus" TargetMode="External"/><Relationship Id="rId3" Type="http://schemas.openxmlformats.org/officeDocument/2006/relationships/hyperlink" Target="https://en.wikipedia.org/wiki/Persa_(play)" TargetMode="External"/><Relationship Id="rId7" Type="http://schemas.openxmlformats.org/officeDocument/2006/relationships/hyperlink" Target="https://en.wikipedia.org/wiki/Stichus" TargetMode="External"/><Relationship Id="rId2" Type="http://schemas.openxmlformats.org/officeDocument/2006/relationships/hyperlink" Target="https://en.wikipedia.org/wiki/Mostella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dens_(play)" TargetMode="External"/><Relationship Id="rId5" Type="http://schemas.openxmlformats.org/officeDocument/2006/relationships/hyperlink" Target="https://en.wikipedia.org/wiki/Pseudolus" TargetMode="External"/><Relationship Id="rId4" Type="http://schemas.openxmlformats.org/officeDocument/2006/relationships/hyperlink" Target="https://en.wikipedia.org/wiki/Poenulus" TargetMode="External"/><Relationship Id="rId9" Type="http://schemas.openxmlformats.org/officeDocument/2006/relationships/hyperlink" Target="https://en.wikipedia.org/wiki/Truculentus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C474-68A9-4BFB-B16B-EA5BE7C80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Plaut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B7FD8-6F06-4BF6-AF4C-4B4F59E022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Indoeuropeističko čitanje latinskih tekstova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6952" y="376089"/>
            <a:ext cx="3756248" cy="16556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Atelana </a:t>
            </a:r>
            <a:b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fabula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i="1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Atellana</a:t>
            </a: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i="1" cap="none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2031704"/>
            <a:ext cx="8884096" cy="402522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2000" dirty="0">
                <a:latin typeface="Book Antiqua" panose="02040602050305030304" pitchFamily="18" charset="0"/>
              </a:rPr>
              <a:t>Nazvana prema oskičkom gradu u Italiji (= </a:t>
            </a:r>
            <a:r>
              <a:rPr lang="hr-HR" sz="2000" i="1" dirty="0">
                <a:latin typeface="Book Antiqua" panose="02040602050305030304" pitchFamily="18" charset="0"/>
              </a:rPr>
              <a:t>ludus Oscus</a:t>
            </a:r>
            <a:r>
              <a:rPr lang="hr-HR" sz="2000" dirty="0">
                <a:latin typeface="Book Antiqua" panose="02040602050305030304" pitchFamily="18" charset="0"/>
              </a:rPr>
              <a:t>) ~ commedia dell’arte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dirty="0">
                <a:latin typeface="Book Antiqua" panose="02040602050305030304" pitchFamily="18" charset="0"/>
              </a:rPr>
              <a:t>Pučka farsa, kratke improvizirane scene s puno vulgarnosti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dirty="0">
                <a:latin typeface="Book Antiqua" panose="02040602050305030304" pitchFamily="18" charset="0"/>
              </a:rPr>
              <a:t>Često dodane nakon tragedija (kao </a:t>
            </a:r>
            <a:r>
              <a:rPr lang="hr-HR" sz="2000" i="1" dirty="0">
                <a:latin typeface="Book Antiqua" panose="02040602050305030304" pitchFamily="18" charset="0"/>
              </a:rPr>
              <a:t>exodia</a:t>
            </a:r>
            <a:r>
              <a:rPr lang="hr-HR" sz="2000" dirty="0">
                <a:latin typeface="Book Antiqua" panose="02040602050305030304" pitchFamily="18" charset="0"/>
              </a:rPr>
              <a:t>)</a:t>
            </a:r>
            <a:endParaRPr lang="en-GB" sz="2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dirty="0">
                <a:latin typeface="Book Antiqua" panose="02040602050305030304" pitchFamily="18" charset="0"/>
              </a:rPr>
              <a:t>Glumci se zovu </a:t>
            </a:r>
            <a:r>
              <a:rPr lang="hr-HR" sz="2000" i="1" dirty="0">
                <a:latin typeface="Book Antiqua" panose="02040602050305030304" pitchFamily="18" charset="0"/>
              </a:rPr>
              <a:t>gesticulatores</a:t>
            </a:r>
            <a:r>
              <a:rPr lang="hr-HR" sz="2000" dirty="0">
                <a:latin typeface="Book Antiqua" panose="02040602050305030304" pitchFamily="18" charset="0"/>
              </a:rPr>
              <a:t>, navodno mladi Rimljani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000" dirty="0">
                <a:latin typeface="Book Antiqua" panose="02040602050305030304" pitchFamily="18" charset="0"/>
              </a:rPr>
              <a:t>Stalni likovi: </a:t>
            </a:r>
          </a:p>
          <a:p>
            <a:pPr lvl="1">
              <a:defRPr/>
            </a:pPr>
            <a:r>
              <a:rPr lang="hr-HR" sz="1800" i="1" dirty="0">
                <a:latin typeface="Book Antiqua" panose="02040602050305030304" pitchFamily="18" charset="0"/>
              </a:rPr>
              <a:t>Maccus </a:t>
            </a:r>
            <a:r>
              <a:rPr lang="hr-HR" sz="1800" dirty="0">
                <a:latin typeface="Book Antiqua" panose="02040602050305030304" pitchFamily="18" charset="0"/>
              </a:rPr>
              <a:t>= luda i grbavac, „Glupko” </a:t>
            </a:r>
          </a:p>
          <a:p>
            <a:pPr lvl="1">
              <a:defRPr/>
            </a:pPr>
            <a:r>
              <a:rPr lang="hr-HR" sz="1800" i="1" dirty="0">
                <a:latin typeface="Book Antiqua" panose="02040602050305030304" pitchFamily="18" charset="0"/>
              </a:rPr>
              <a:t>Bucco </a:t>
            </a:r>
            <a:r>
              <a:rPr lang="hr-HR" sz="1800" dirty="0">
                <a:latin typeface="Book Antiqua" panose="02040602050305030304" pitchFamily="18" charset="0"/>
              </a:rPr>
              <a:t>= „Lajavac”, debeljko i hvalisavac</a:t>
            </a:r>
          </a:p>
          <a:p>
            <a:pPr lvl="1">
              <a:defRPr/>
            </a:pPr>
            <a:r>
              <a:rPr lang="hr-HR" sz="1800" i="1" dirty="0">
                <a:latin typeface="Book Antiqua" panose="02040602050305030304" pitchFamily="18" charset="0"/>
              </a:rPr>
              <a:t>Pappus </a:t>
            </a:r>
            <a:r>
              <a:rPr lang="hr-HR" sz="1800" dirty="0">
                <a:latin typeface="Book Antiqua" panose="02040602050305030304" pitchFamily="18" charset="0"/>
              </a:rPr>
              <a:t>= „Deda”, starac i naivac</a:t>
            </a:r>
          </a:p>
          <a:p>
            <a:pPr lvl="1">
              <a:defRPr/>
            </a:pPr>
            <a:r>
              <a:rPr lang="hr-HR" sz="1800" i="1" dirty="0">
                <a:latin typeface="Book Antiqua" panose="02040602050305030304" pitchFamily="18" charset="0"/>
              </a:rPr>
              <a:t>Manducus </a:t>
            </a:r>
            <a:r>
              <a:rPr lang="hr-HR" sz="1800" dirty="0">
                <a:latin typeface="Book Antiqua" panose="02040602050305030304" pitchFamily="18" charset="0"/>
              </a:rPr>
              <a:t>= „Žderonja”, možda isto što i </a:t>
            </a:r>
          </a:p>
          <a:p>
            <a:pPr lvl="1">
              <a:defRPr/>
            </a:pPr>
            <a:r>
              <a:rPr lang="hr-HR" sz="1800" i="1" dirty="0">
                <a:latin typeface="Book Antiqua" panose="02040602050305030304" pitchFamily="18" charset="0"/>
              </a:rPr>
              <a:t>Dossennus – </a:t>
            </a:r>
            <a:r>
              <a:rPr lang="hr-HR" sz="1800" dirty="0">
                <a:latin typeface="Book Antiqua" panose="02040602050305030304" pitchFamily="18" charset="0"/>
              </a:rPr>
              <a:t>grbavac, hvalisavac (vojnik, liječnik)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800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384" y="733367"/>
            <a:ext cx="3363567" cy="129833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95700" y="764374"/>
            <a:ext cx="6377940" cy="1152459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Mim</a:t>
            </a:r>
            <a:endParaRPr lang="en-GB" cap="none" baseline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75520" y="2060848"/>
            <a:ext cx="8568952" cy="4121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U Grčkoj se javlja od 5.st.pr.Kr.</a:t>
            </a:r>
          </a:p>
          <a:p>
            <a:pPr lvl="1">
              <a:defRPr/>
            </a:pPr>
            <a:r>
              <a:rPr lang="hr-HR" sz="2400" dirty="0">
                <a:latin typeface="Book Antiqua" panose="02040602050305030304" pitchFamily="18" charset="0"/>
              </a:rPr>
              <a:t>Sofron iz Sirakuze</a:t>
            </a:r>
          </a:p>
          <a:p>
            <a:pPr lvl="1">
              <a:defRPr/>
            </a:pPr>
            <a:r>
              <a:rPr lang="hr-HR" sz="2400" dirty="0">
                <a:latin typeface="Book Antiqua" panose="02040602050305030304" pitchFamily="18" charset="0"/>
              </a:rPr>
              <a:t>prizori iz svakodnevice u prozi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Tema je stvarnost (</a:t>
            </a:r>
            <a:r>
              <a:rPr lang="hr-HR" i="1" dirty="0" err="1">
                <a:latin typeface="Book Antiqua" panose="02040602050305030304" pitchFamily="18" charset="0"/>
              </a:rPr>
              <a:t>mim</a:t>
            </a:r>
            <a:r>
              <a:rPr lang="en-US" i="1" dirty="0">
                <a:latin typeface="Book Antiqua" panose="02040602050305030304" pitchFamily="18" charset="0"/>
              </a:rPr>
              <a:t>ē</a:t>
            </a:r>
            <a:r>
              <a:rPr lang="hr-HR" i="1" dirty="0" err="1">
                <a:latin typeface="Book Antiqua" panose="02040602050305030304" pitchFamily="18" charset="0"/>
              </a:rPr>
              <a:t>sis</a:t>
            </a:r>
            <a:r>
              <a:rPr lang="hr-HR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Nema maski ni cipela, glume žene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U Rim je stigao u 3.st.pr.Kr., ali pravi procvat </a:t>
            </a:r>
            <a:r>
              <a:rPr lang="hr-HR" dirty="0" err="1">
                <a:latin typeface="Book Antiqua" panose="02040602050305030304" pitchFamily="18" charset="0"/>
              </a:rPr>
              <a:t>mima</a:t>
            </a:r>
            <a:r>
              <a:rPr lang="hr-HR" dirty="0">
                <a:latin typeface="Book Antiqua" panose="02040602050305030304" pitchFamily="18" charset="0"/>
              </a:rPr>
              <a:t> slijedi nakon “smrti” komedije</a:t>
            </a:r>
            <a:endParaRPr lang="en-GB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Fesceninski stihovi (</a:t>
            </a:r>
            <a:r>
              <a:rPr lang="hr-HR" sz="4000" i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versus Fescennini</a:t>
            </a:r>
            <a:r>
              <a:rPr lang="hr-HR" sz="40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)</a:t>
            </a:r>
            <a:endParaRPr lang="en-GB" sz="4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057400"/>
            <a:ext cx="8382000" cy="449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hr-HR" dirty="0"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Nazvani (možda) prema faliskičkom gradu u Etruriji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Improvizacije prilikom ratarskih i svadbenih svečanosti, pune grubih šala i otvorene poruge (osobno), neko vrijeme zabranjene zakonom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Sastavljani su ili u saturnijskom stihu ili u trohejskim septenarima</a:t>
            </a:r>
          </a:p>
          <a:p>
            <a:pPr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Navodno u dijaloškom obliku</a:t>
            </a:r>
            <a:endParaRPr lang="en-GB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838201"/>
            <a:ext cx="8370887" cy="790575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cap="none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 na Siciliji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504" y="2255771"/>
            <a:ext cx="7331384" cy="4546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000" dirty="0">
                <a:latin typeface="Book Antiqua" panose="02040602050305030304" pitchFamily="18" charset="0"/>
              </a:rPr>
              <a:t>Svjedočanstva na vazama</a:t>
            </a:r>
          </a:p>
          <a:p>
            <a:pPr eaLnBrk="1" hangingPunct="1">
              <a:defRPr/>
            </a:pPr>
            <a:r>
              <a:rPr lang="hr-HR" sz="2000" dirty="0">
                <a:latin typeface="Book Antiqua" panose="02040602050305030304" pitchFamily="18" charset="0"/>
              </a:rPr>
              <a:t>Epiharmo c. 500.- 460.pr.Kr. 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Kraća, bez kora, pristojnija od stare atičke, bez politike 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Ili travestije mitova ili stvarne scene iz svakodnevnog života</a:t>
            </a:r>
          </a:p>
          <a:p>
            <a:pPr lvl="1" eaLnBrk="1" hangingPunct="1">
              <a:defRPr/>
            </a:pPr>
            <a:r>
              <a:rPr lang="hr-HR" dirty="0">
                <a:latin typeface="Book Antiqua" panose="02040602050305030304" pitchFamily="18" charset="0"/>
              </a:rPr>
              <a:t>Najstariji lik parazita u dramskoj književnosti (~ komedije karaktera)</a:t>
            </a:r>
          </a:p>
        </p:txBody>
      </p:sp>
      <p:pic>
        <p:nvPicPr>
          <p:cNvPr id="9220" name="Picture 4" descr="Oinochoe_phlyax_BM_F9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5122" y="682348"/>
            <a:ext cx="1849128" cy="2770487"/>
          </a:xfrm>
          <a:noFill/>
          <a:effectLst>
            <a:softEdge rad="63500"/>
          </a:effec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113546" y="3440079"/>
            <a:ext cx="1547812" cy="2246769"/>
          </a:xfrm>
          <a:prstGeom prst="rect">
            <a:avLst/>
          </a:prstGeom>
          <a:solidFill>
            <a:schemeClr val="hlink">
              <a:alpha val="87000"/>
            </a:schemeClr>
          </a:solidFill>
          <a:ln w="15875">
            <a:gradFill>
              <a:gsLst>
                <a:gs pos="0">
                  <a:schemeClr val="bg1">
                    <a:lumMod val="95000"/>
                    <a:lumOff val="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Vaza iz Apulije, navodno sa scenom iz flijaka (hilarotragedije)</a:t>
            </a: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Grčka komedija</a:t>
            </a:r>
            <a:endParaRPr lang="en-GB" cap="none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631504" y="1676400"/>
            <a:ext cx="8731696" cy="4953000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3200" dirty="0">
                <a:latin typeface="Book Antiqua" panose="02040602050305030304" pitchFamily="18" charset="0"/>
              </a:rPr>
              <a:t>Stara – 5.st.pr.Kr.</a:t>
            </a:r>
          </a:p>
          <a:p>
            <a:pPr lvl="1" eaLnBrk="1" hangingPunct="1"/>
            <a:r>
              <a:rPr lang="hr-HR" altLang="sr-Latn-RS" sz="2400" dirty="0">
                <a:latin typeface="Book Antiqua" panose="02040602050305030304" pitchFamily="18" charset="0"/>
              </a:rPr>
              <a:t>Kanon: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Aristofan</a:t>
            </a:r>
            <a:r>
              <a:rPr lang="hr-HR" altLang="sr-Latn-RS" sz="2400" dirty="0">
                <a:latin typeface="Book Antiqua" panose="02040602050305030304" pitchFamily="18" charset="0"/>
              </a:rPr>
              <a:t>,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Kratin</a:t>
            </a:r>
            <a:r>
              <a:rPr lang="hr-HR" altLang="sr-Latn-RS" sz="2400" dirty="0">
                <a:latin typeface="Book Antiqua" panose="02040602050305030304" pitchFamily="18" charset="0"/>
              </a:rPr>
              <a:t>,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Eupolid</a:t>
            </a:r>
            <a:endParaRPr lang="hr-HR" altLang="sr-Latn-RS" sz="24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2400" dirty="0">
                <a:latin typeface="Book Antiqua" panose="02040602050305030304" pitchFamily="18" charset="0"/>
              </a:rPr>
              <a:t>Upečatljivi kostimi, fantastična priča s osvrtom na stvarne događaje (božanstva, parodija tragedije); puno politike i vulgarnog jezika</a:t>
            </a:r>
          </a:p>
          <a:p>
            <a:pPr eaLnBrk="1" hangingPunct="1"/>
            <a:r>
              <a:rPr lang="hr-HR" altLang="sr-Latn-RS" dirty="0">
                <a:latin typeface="Book Antiqua" panose="02040602050305030304" pitchFamily="18" charset="0"/>
              </a:rPr>
              <a:t>Srednja – otprilike 4.st.pr.Kr. (404. ili 385.g.), do 323.g. (ili 350.)</a:t>
            </a:r>
          </a:p>
          <a:p>
            <a:pPr lvl="1" eaLnBrk="1" hangingPunct="1"/>
            <a:r>
              <a:rPr lang="hr-HR" altLang="sr-Latn-RS" sz="2400" dirty="0">
                <a:latin typeface="Book Antiqua" panose="02040602050305030304" pitchFamily="18" charset="0"/>
              </a:rPr>
              <a:t>Kanon: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Antifan</a:t>
            </a:r>
            <a:r>
              <a:rPr lang="hr-HR" altLang="sr-Latn-RS" sz="2400" dirty="0">
                <a:latin typeface="Book Antiqua" panose="02040602050305030304" pitchFamily="18" charset="0"/>
              </a:rPr>
              <a:t>,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Aleksid</a:t>
            </a:r>
            <a:r>
              <a:rPr lang="hr-HR" altLang="sr-Latn-RS" sz="2400" dirty="0">
                <a:latin typeface="Book Antiqua" panose="02040602050305030304" pitchFamily="18" charset="0"/>
              </a:rPr>
              <a:t>, </a:t>
            </a:r>
            <a:r>
              <a:rPr lang="hr-HR" altLang="sr-Latn-RS" sz="2400" dirty="0" err="1">
                <a:latin typeface="Book Antiqua" panose="02040602050305030304" pitchFamily="18" charset="0"/>
              </a:rPr>
              <a:t>Anaksandrid</a:t>
            </a:r>
            <a:endParaRPr lang="hr-HR" altLang="sr-Latn-RS" sz="2400" dirty="0">
              <a:latin typeface="Book Antiqua" panose="02040602050305030304" pitchFamily="18" charset="0"/>
            </a:endParaRPr>
          </a:p>
          <a:p>
            <a:pPr lvl="1" eaLnBrk="1" hangingPunct="1"/>
            <a:r>
              <a:rPr lang="hr-HR" altLang="sr-Latn-RS" sz="2400" dirty="0" err="1">
                <a:latin typeface="Book Antiqua" panose="02040602050305030304" pitchFamily="18" charset="0"/>
              </a:rPr>
              <a:t>Aristofanovi</a:t>
            </a:r>
            <a:r>
              <a:rPr lang="hr-HR" altLang="sr-Latn-RS" sz="2400" dirty="0">
                <a:latin typeface="Book Antiqua" panose="02040602050305030304" pitchFamily="18" charset="0"/>
              </a:rPr>
              <a:t> </a:t>
            </a:r>
            <a:r>
              <a:rPr lang="hr-HR" altLang="sr-Latn-RS" sz="2400" i="1" dirty="0" err="1">
                <a:latin typeface="Book Antiqua" panose="02040602050305030304" pitchFamily="18" charset="0"/>
              </a:rPr>
              <a:t>Plut</a:t>
            </a:r>
            <a:r>
              <a:rPr lang="hr-HR" altLang="sr-Latn-RS" sz="2400" i="1" dirty="0">
                <a:latin typeface="Book Antiqua" panose="02040602050305030304" pitchFamily="18" charset="0"/>
              </a:rPr>
              <a:t> </a:t>
            </a:r>
            <a:r>
              <a:rPr lang="hr-HR" altLang="sr-Latn-RS" sz="2400" dirty="0">
                <a:latin typeface="Book Antiqua" panose="02040602050305030304" pitchFamily="18" charset="0"/>
              </a:rPr>
              <a:t>i </a:t>
            </a:r>
            <a:r>
              <a:rPr lang="hr-HR" altLang="sr-Latn-RS" sz="2400" i="1" dirty="0">
                <a:latin typeface="Book Antiqua" panose="02040602050305030304" pitchFamily="18" charset="0"/>
              </a:rPr>
              <a:t>Žene u narodnoj skupštini</a:t>
            </a:r>
            <a:endParaRPr lang="en-GB" altLang="sr-Latn-RS" sz="2400" i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83832" y="188640"/>
            <a:ext cx="5616624" cy="14401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Nova atička komedija</a:t>
            </a:r>
            <a: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hr-HR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</a:br>
            <a:r>
              <a:rPr lang="hr-HR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– do 263.g.pr.Kr.</a:t>
            </a:r>
            <a:endParaRPr lang="en-GB" sz="3600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28800"/>
            <a:ext cx="9144000" cy="52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Book Antiqua" panose="02040602050305030304" pitchFamily="18" charset="0"/>
              </a:rPr>
              <a:t>Izmišljena priča, ali prema stvarnom životu malih ljudi &gt; stalni tipovi zapleta (ljubavnih)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Book Antiqua" panose="02040602050305030304" pitchFamily="18" charset="0"/>
              </a:rPr>
              <a:t>Nema opscenosti, vulgarnosti ni politike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Book Antiqua" panose="02040602050305030304" pitchFamily="18" charset="0"/>
              </a:rPr>
              <a:t>Kor postoji, ali samo kao lirski </a:t>
            </a:r>
            <a:r>
              <a:rPr lang="hr-HR" i="1" dirty="0">
                <a:latin typeface="Book Antiqua" panose="02040602050305030304" pitchFamily="18" charset="0"/>
              </a:rPr>
              <a:t>intermezzo </a:t>
            </a:r>
            <a:r>
              <a:rPr lang="hr-HR" dirty="0">
                <a:latin typeface="Book Antiqua" panose="02040602050305030304" pitchFamily="18" charset="0"/>
              </a:rPr>
              <a:t>Kanon: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b="1" dirty="0">
                <a:latin typeface="Book Antiqua" panose="02040602050305030304" pitchFamily="18" charset="0"/>
              </a:rPr>
              <a:t>Menandar </a:t>
            </a:r>
            <a:r>
              <a:rPr lang="hr-HR" sz="2400" dirty="0">
                <a:latin typeface="Book Antiqua" panose="02040602050305030304" pitchFamily="18" charset="0"/>
              </a:rPr>
              <a:t>iz Atene (342.-291.g.), jedini sačuvan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b="1" dirty="0">
                <a:latin typeface="Book Antiqua" panose="02040602050305030304" pitchFamily="18" charset="0"/>
              </a:rPr>
              <a:t>Filemon</a:t>
            </a:r>
            <a:r>
              <a:rPr lang="hr-HR" sz="2400" dirty="0">
                <a:latin typeface="Book Antiqua" panose="02040602050305030304" pitchFamily="18" charset="0"/>
              </a:rPr>
              <a:t> iz Sirakuze (?– 263.g.)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2400" b="1" dirty="0">
                <a:latin typeface="Book Antiqua" panose="02040602050305030304" pitchFamily="18" charset="0"/>
              </a:rPr>
              <a:t>Difil</a:t>
            </a:r>
            <a:r>
              <a:rPr lang="hr-HR" sz="2400" dirty="0">
                <a:latin typeface="Book Antiqua" panose="02040602050305030304" pitchFamily="18" charset="0"/>
              </a:rPr>
              <a:t> iz Sinope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hr-HR" sz="2400" b="1" dirty="0">
                <a:latin typeface="Book Antiqua" panose="02040602050305030304" pitchFamily="18" charset="0"/>
              </a:rPr>
              <a:t>+ Apolodor </a:t>
            </a:r>
            <a:r>
              <a:rPr lang="hr-HR" sz="2400" dirty="0">
                <a:latin typeface="Book Antiqua" panose="02040602050305030304" pitchFamily="18" charset="0"/>
              </a:rPr>
              <a:t>iz Karista i </a:t>
            </a:r>
            <a:r>
              <a:rPr lang="hr-HR" sz="2400" b="1" dirty="0">
                <a:latin typeface="Book Antiqua" panose="02040602050305030304" pitchFamily="18" charset="0"/>
              </a:rPr>
              <a:t>Posidip</a:t>
            </a:r>
            <a:endParaRPr lang="en-GB" sz="24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3820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cap="none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Menandar (Atena, oko 340. -290. pr. Kr.)</a:t>
            </a:r>
            <a:endParaRPr lang="en-GB" sz="3600" cap="none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883920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solidFill>
                  <a:schemeClr val="tx2"/>
                </a:solidFill>
                <a:latin typeface="Book Antiqua" panose="02040602050305030304" pitchFamily="18" charset="0"/>
              </a:rPr>
              <a:t>Sačuvana djela:</a:t>
            </a:r>
          </a:p>
          <a:p>
            <a:pPr lvl="1" eaLnBrk="1" hangingPunct="1">
              <a:defRPr/>
            </a:pPr>
            <a:r>
              <a:rPr lang="hr-HR" sz="24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Čovjekomrzac, Parničari</a:t>
            </a:r>
            <a:r>
              <a:rPr lang="hr-HR" sz="2400" b="1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hr-HR" sz="2400" b="1" i="1" dirty="0">
                <a:solidFill>
                  <a:schemeClr val="tx2"/>
                </a:solidFill>
                <a:latin typeface="Book Antiqua" panose="02040602050305030304" pitchFamily="18" charset="0"/>
              </a:rPr>
              <a:t>Samljanka, Djevojka odrezane kose, Štit, Omraženik, Sikionjanin</a:t>
            </a:r>
            <a:endParaRPr lang="en-GB" sz="2400" b="1" i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hr-HR" dirty="0">
                <a:solidFill>
                  <a:schemeClr val="tx2"/>
                </a:solidFill>
                <a:latin typeface="Book Antiqua" panose="02040602050305030304" pitchFamily="18" charset="0"/>
              </a:rPr>
              <a:t>Stalna imena, kao i likovi i maske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/>
                </a:solidFill>
                <a:latin typeface="Book Antiqua" panose="02040602050305030304" pitchFamily="18" charset="0"/>
              </a:rPr>
              <a:t>Jednostavan, učen jezik; moralne izreke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/>
                </a:solidFill>
                <a:latin typeface="Book Antiqua" panose="02040602050305030304" pitchFamily="18" charset="0"/>
              </a:rPr>
              <a:t>Pretpriča ili ishod u prologu; obrati iz nesreće u sreću, nesporazumi, intrige, prepoznavanja (po predmetima) </a:t>
            </a:r>
          </a:p>
          <a:p>
            <a:pPr eaLnBrk="1" hangingPunct="1">
              <a:defRPr/>
            </a:pPr>
            <a:r>
              <a:rPr lang="hr-HR" dirty="0">
                <a:solidFill>
                  <a:schemeClr val="tx2"/>
                </a:solidFill>
                <a:latin typeface="Book Antiqua" panose="02040602050305030304" pitchFamily="18" charset="0"/>
              </a:rPr>
              <a:t>Proučavanje ponašanja (zaljubljenih) ljudi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B06E-3DBA-4621-851E-540B0380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Ludi scaenici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633A-B3DC-43AA-9787-79E92A933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4 glavna festivala za izvođenje drama: </a:t>
            </a:r>
            <a:r>
              <a:rPr lang="hr-HR" i="1" dirty="0"/>
              <a:t>Ludi Romani </a:t>
            </a:r>
            <a:r>
              <a:rPr lang="hr-HR" dirty="0"/>
              <a:t>(organizatori kurulski edili) u rujnu, </a:t>
            </a:r>
            <a:r>
              <a:rPr lang="hr-HR" i="1" dirty="0"/>
              <a:t>ludi plebeii </a:t>
            </a:r>
            <a:r>
              <a:rPr lang="hr-HR" dirty="0"/>
              <a:t>(organizatori </a:t>
            </a:r>
            <a:r>
              <a:rPr lang="hr-HR" i="1" dirty="0"/>
              <a:t>aediles plebis</a:t>
            </a:r>
            <a:r>
              <a:rPr lang="hr-HR" dirty="0"/>
              <a:t>) u studenom (izvođenje komedije </a:t>
            </a:r>
            <a:r>
              <a:rPr lang="hr-HR" i="1" dirty="0"/>
              <a:t>Stichus </a:t>
            </a:r>
            <a:r>
              <a:rPr lang="hr-HR" dirty="0"/>
              <a:t>200. pr. Kr.), </a:t>
            </a:r>
            <a:r>
              <a:rPr lang="hr-HR" i="1" dirty="0"/>
              <a:t>ludi Apollinares </a:t>
            </a:r>
            <a:r>
              <a:rPr lang="hr-HR" dirty="0"/>
              <a:t>(organizator </a:t>
            </a:r>
            <a:r>
              <a:rPr lang="hr-HR" i="1" dirty="0"/>
              <a:t>praetor urbanus</a:t>
            </a:r>
            <a:r>
              <a:rPr lang="hr-HR" dirty="0"/>
              <a:t>) u srpnju (od 212. pr. Kr.) i </a:t>
            </a:r>
            <a:r>
              <a:rPr lang="hr-HR" i="1" dirty="0"/>
              <a:t>Ludi Megalenses </a:t>
            </a:r>
            <a:r>
              <a:rPr lang="hr-HR" dirty="0"/>
              <a:t>(organizatori kurulski edili) u travnju (od 204., komedije po prvi put izvođene od 194.)</a:t>
            </a:r>
          </a:p>
          <a:p>
            <a:r>
              <a:rPr lang="hr-HR" dirty="0"/>
              <a:t>Osim redovitih festivala, postojali su i </a:t>
            </a:r>
            <a:r>
              <a:rPr lang="hr-HR" i="1" dirty="0"/>
              <a:t>ludi magni</a:t>
            </a:r>
            <a:r>
              <a:rPr lang="hr-HR" dirty="0"/>
              <a:t> (po zavjetu magistrata), </a:t>
            </a:r>
            <a:r>
              <a:rPr lang="hr-HR" i="1" dirty="0"/>
              <a:t>ludi votivi</a:t>
            </a:r>
            <a:r>
              <a:rPr lang="hr-HR" dirty="0"/>
              <a:t> (npr. Scipionovi 205.), </a:t>
            </a:r>
            <a:r>
              <a:rPr lang="hr-HR" i="1" dirty="0"/>
              <a:t>ludi funebres </a:t>
            </a:r>
            <a:r>
              <a:rPr lang="hr-HR" dirty="0"/>
              <a:t>(npr. za T. Kvinkcija Flaminina 174.).</a:t>
            </a:r>
          </a:p>
          <a:p>
            <a:r>
              <a:rPr lang="hr-HR" dirty="0"/>
              <a:t>Reprize su se mogle organizirati zbog instauracije (</a:t>
            </a:r>
            <a:r>
              <a:rPr lang="hr-HR" i="1" dirty="0"/>
              <a:t>instauratio</a:t>
            </a:r>
            <a:r>
              <a:rPr lang="hr-H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7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CADBC-EC9A-4EC1-B6B0-69D3E82D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Ludi scaenici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0C2B1-921D-4E64-A2E9-E24006569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Magistrati su igre plaćali državnim novcem, ali i svojim. </a:t>
            </a:r>
            <a:r>
              <a:rPr lang="hr-HR" i="1" dirty="0"/>
              <a:t>Scaena est lucrosa poetae/tantaque non parvo crimina praetor emit</a:t>
            </a:r>
            <a:r>
              <a:rPr lang="hr-HR" dirty="0"/>
              <a:t> (Ovidije, </a:t>
            </a:r>
            <a:r>
              <a:rPr lang="hr-HR" i="1" dirty="0"/>
              <a:t>Tr</a:t>
            </a:r>
            <a:r>
              <a:rPr lang="hr-HR" dirty="0"/>
              <a:t>. 2.507-8).</a:t>
            </a:r>
          </a:p>
          <a:p>
            <a:r>
              <a:rPr lang="hr-HR" dirty="0"/>
              <a:t>Pjesnik/dramatičar je prodavao tekst (=rukopis predstave).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AF41-2C5A-4887-A006-0C415C08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Ludi scaenici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A5ED-420C-498B-AE36-964977FA7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Terencije o izvedbi svoje komedije (</a:t>
            </a:r>
            <a:r>
              <a:rPr lang="hr-HR" i="1" dirty="0"/>
              <a:t>Hecyra </a:t>
            </a:r>
            <a:r>
              <a:rPr lang="hr-HR" dirty="0"/>
              <a:t>33-36):</a:t>
            </a:r>
          </a:p>
          <a:p>
            <a:r>
              <a:rPr lang="pt-BR" i="1" dirty="0"/>
              <a:t>quom primum eam agere coepi, pugilum gloria</a:t>
            </a:r>
          </a:p>
          <a:p>
            <a:r>
              <a:rPr lang="en-US" i="1" dirty="0"/>
              <a:t>(</a:t>
            </a:r>
            <a:r>
              <a:rPr lang="en-US" i="1" dirty="0" err="1"/>
              <a:t>funambuli</a:t>
            </a:r>
            <a:r>
              <a:rPr lang="en-US" i="1" dirty="0"/>
              <a:t> </a:t>
            </a:r>
            <a:r>
              <a:rPr lang="en-US" i="1" dirty="0" err="1"/>
              <a:t>eodem</a:t>
            </a:r>
            <a:r>
              <a:rPr lang="en-US" i="1" dirty="0"/>
              <a:t> </a:t>
            </a:r>
            <a:r>
              <a:rPr lang="en-US" i="1" dirty="0" err="1"/>
              <a:t>accessit</a:t>
            </a:r>
            <a:r>
              <a:rPr lang="en-US" i="1" dirty="0"/>
              <a:t> </a:t>
            </a:r>
            <a:r>
              <a:rPr lang="en-US" i="1" dirty="0" err="1"/>
              <a:t>expectatio</a:t>
            </a:r>
            <a:r>
              <a:rPr lang="en-US" i="1" dirty="0"/>
              <a:t>),</a:t>
            </a:r>
          </a:p>
          <a:p>
            <a:r>
              <a:rPr lang="pt-BR" i="1" dirty="0"/>
              <a:t>comitum conventus, strepitus, clamor mulierum</a:t>
            </a:r>
          </a:p>
          <a:p>
            <a:r>
              <a:rPr lang="en-US" i="1" dirty="0" err="1"/>
              <a:t>fecere</a:t>
            </a:r>
            <a:r>
              <a:rPr lang="en-US" i="1" dirty="0"/>
              <a:t> </a:t>
            </a:r>
            <a:r>
              <a:rPr lang="en-US" i="1" dirty="0" err="1"/>
              <a:t>ut</a:t>
            </a:r>
            <a:r>
              <a:rPr lang="en-US" i="1" dirty="0"/>
              <a:t> ante tempus </a:t>
            </a:r>
            <a:r>
              <a:rPr lang="en-US" i="1" dirty="0" err="1"/>
              <a:t>exirem</a:t>
            </a:r>
            <a:r>
              <a:rPr lang="en-US" i="1" dirty="0"/>
              <a:t> </a:t>
            </a:r>
            <a:r>
              <a:rPr lang="en-US" i="1" dirty="0" err="1"/>
              <a:t>foras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212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6ACD-0281-4993-9773-C7CE483A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Titus Maccius Plautus, </a:t>
            </a:r>
            <a:r>
              <a:rPr lang="hr-HR"/>
              <a:t>oko 254-184</a:t>
            </a:r>
            <a:r>
              <a:rPr lang="hr-HR" dirty="0"/>
              <a:t>. pr. Kr.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FBD140-7CB8-452B-BBC1-45C70F6AE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15" y="2557463"/>
            <a:ext cx="2482169" cy="3317875"/>
          </a:xfrm>
        </p:spPr>
      </p:pic>
    </p:spTree>
    <p:extLst>
      <p:ext uri="{BB962C8B-B14F-4D97-AF65-F5344CB8AC3E}">
        <p14:creationId xmlns:p14="http://schemas.microsoft.com/office/powerpoint/2010/main" val="1937945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D2CBA-657A-40BB-8223-FE887BDB0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Razvitak rimskoga kazališta po Liviju (</a:t>
            </a:r>
            <a:r>
              <a:rPr lang="hr-HR" i="1" dirty="0"/>
              <a:t>Ab urbe condita </a:t>
            </a:r>
            <a:r>
              <a:rPr lang="hr-HR" dirty="0"/>
              <a:t>7.2)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6AED7-904F-4F2B-A546-64411DDD4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Prve igre (</a:t>
            </a:r>
            <a:r>
              <a:rPr lang="hr-HR" i="1" dirty="0"/>
              <a:t>ludi scaenici, </a:t>
            </a:r>
            <a:r>
              <a:rPr lang="hr-HR" dirty="0"/>
              <a:t>365-4. pr. Kr.) organizirane su kao odgovor na pošast; u Rim su pozvani etruščanski plesači </a:t>
            </a:r>
            <a:r>
              <a:rPr lang="hr-HR" i="1" dirty="0"/>
              <a:t>(ludiones</a:t>
            </a:r>
            <a:r>
              <a:rPr lang="hr-HR" dirty="0"/>
              <a:t>), koji su plesali uz pratnju frule </a:t>
            </a:r>
            <a:r>
              <a:rPr lang="hr-HR" i="1" dirty="0"/>
              <a:t>(tibia);</a:t>
            </a:r>
            <a:r>
              <a:rPr lang="hr-HR" dirty="0"/>
              <a:t> od njih su rimski mladići (</a:t>
            </a:r>
            <a:r>
              <a:rPr lang="hr-HR" i="1" dirty="0"/>
              <a:t>iuventus</a:t>
            </a:r>
            <a:r>
              <a:rPr lang="hr-HR" dirty="0"/>
              <a:t>)</a:t>
            </a:r>
            <a:r>
              <a:rPr lang="hr-HR" i="1" dirty="0"/>
              <a:t> </a:t>
            </a:r>
            <a:r>
              <a:rPr lang="hr-HR" dirty="0"/>
              <a:t>naučili korake, a dodali su i pjesme; </a:t>
            </a:r>
          </a:p>
          <a:p>
            <a:r>
              <a:rPr lang="hr-HR" dirty="0"/>
              <a:t>Nekoliko generacije poslije nastali su profesionalni plesači/pjevači (</a:t>
            </a:r>
            <a:r>
              <a:rPr lang="hr-HR" i="1" dirty="0"/>
              <a:t>histriones</a:t>
            </a:r>
            <a:r>
              <a:rPr lang="hr-HR" dirty="0"/>
              <a:t>); pjevale su se „mješavine” (</a:t>
            </a:r>
            <a:r>
              <a:rPr lang="hr-HR" i="1" dirty="0"/>
              <a:t>saturae</a:t>
            </a:r>
            <a:r>
              <a:rPr lang="hr-HR" dirty="0"/>
              <a:t>)</a:t>
            </a:r>
          </a:p>
          <a:p>
            <a:r>
              <a:rPr lang="hr-HR" dirty="0"/>
              <a:t>Prvi je profesionalni dramatičar Grk Livije Andronik (sredinom 3. st.) koji je prvi sastavljao predstavlje s radnjom (</a:t>
            </a:r>
            <a:r>
              <a:rPr lang="hr-HR" i="1" dirty="0"/>
              <a:t>argumento fabulam serere</a:t>
            </a:r>
            <a:r>
              <a:rPr lang="hr-HR" dirty="0"/>
              <a:t>).</a:t>
            </a:r>
          </a:p>
          <a:p>
            <a:r>
              <a:rPr lang="hr-HR" dirty="0"/>
              <a:t>Amateri (</a:t>
            </a:r>
            <a:r>
              <a:rPr lang="hr-HR" i="1" dirty="0"/>
              <a:t>iuventus</a:t>
            </a:r>
            <a:r>
              <a:rPr lang="hr-HR" dirty="0"/>
              <a:t>)</a:t>
            </a:r>
            <a:r>
              <a:rPr lang="hr-HR" i="1" dirty="0"/>
              <a:t> </a:t>
            </a:r>
            <a:r>
              <a:rPr lang="hr-HR" dirty="0"/>
              <a:t>su nastavljali nastupat u „atelanama” bez čvrste radnje.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7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30031-B920-4287-9A4C-254CADEC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 business like show business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75034-280A-4137-BAC7-F65A5C09B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i="1" dirty="0"/>
              <a:t>Choragus</a:t>
            </a:r>
            <a:r>
              <a:rPr lang="hr-HR" dirty="0"/>
              <a:t> (&lt; gr. </a:t>
            </a:r>
            <a:r>
              <a:rPr lang="hr-HR" i="1" dirty="0"/>
              <a:t>khorêgos</a:t>
            </a:r>
            <a:r>
              <a:rPr lang="hr-HR" dirty="0"/>
              <a:t>) ili producent (</a:t>
            </a:r>
            <a:r>
              <a:rPr lang="hr-HR" i="1" dirty="0"/>
              <a:t>Persa</a:t>
            </a:r>
            <a:r>
              <a:rPr lang="hr-HR" dirty="0"/>
              <a:t> 158ff.: póthen </a:t>
            </a:r>
            <a:r>
              <a:rPr lang="hr-HR" i="1" dirty="0"/>
              <a:t>ornamenta</a:t>
            </a:r>
            <a:r>
              <a:rPr lang="hr-HR" dirty="0"/>
              <a:t>? </a:t>
            </a:r>
            <a:r>
              <a:rPr lang="hr-HR" i="1" dirty="0"/>
              <a:t>Abs chorago sumito; dare debet; praebenda aediles locaverunt</a:t>
            </a:r>
            <a:r>
              <a:rPr lang="hr-HR" dirty="0"/>
              <a:t>).</a:t>
            </a:r>
          </a:p>
          <a:p>
            <a:r>
              <a:rPr lang="hr-HR" i="1" dirty="0"/>
              <a:t>Praeco </a:t>
            </a:r>
            <a:r>
              <a:rPr lang="hr-HR" dirty="0"/>
              <a:t>‘razglas’, ‘oglašivač’ (</a:t>
            </a:r>
            <a:r>
              <a:rPr lang="hr-HR" i="1" dirty="0"/>
              <a:t>Poen. </a:t>
            </a:r>
            <a:r>
              <a:rPr lang="hr-HR" dirty="0"/>
              <a:t>4-5</a:t>
            </a:r>
            <a:r>
              <a:rPr lang="hr-HR" i="1" dirty="0"/>
              <a:t>: </a:t>
            </a:r>
            <a:r>
              <a:rPr lang="pt-BR" i="1" dirty="0"/>
              <a:t>face nunciam tu, praeco, omnem auritum poplum.</a:t>
            </a:r>
            <a:r>
              <a:rPr lang="hr-HR" i="1" dirty="0"/>
              <a:t>/</a:t>
            </a:r>
            <a:r>
              <a:rPr lang="it-IT" i="1" dirty="0"/>
              <a:t>age nunc reside, cave modo ne gratiis.</a:t>
            </a:r>
            <a:r>
              <a:rPr lang="hr-HR" dirty="0"/>
              <a:t>).</a:t>
            </a:r>
          </a:p>
          <a:p>
            <a:r>
              <a:rPr lang="hr-HR" i="1" dirty="0"/>
              <a:t>Dissignator </a:t>
            </a:r>
            <a:r>
              <a:rPr lang="hr-HR" dirty="0"/>
              <a:t>‘razvodnik’ (</a:t>
            </a:r>
            <a:r>
              <a:rPr lang="hr-HR" i="1" dirty="0"/>
              <a:t>Poen. </a:t>
            </a:r>
            <a:r>
              <a:rPr lang="hr-HR" dirty="0"/>
              <a:t>19).</a:t>
            </a:r>
          </a:p>
          <a:p>
            <a:r>
              <a:rPr lang="hr-HR" i="1" dirty="0"/>
              <a:t>Grex histrionum </a:t>
            </a:r>
            <a:r>
              <a:rPr lang="hr-HR" dirty="0"/>
              <a:t>‘glumačka družina’ (5-6 članova dovoljno za sve uloge u svim poznatim dramama). Lat. </a:t>
            </a:r>
            <a:r>
              <a:rPr lang="hr-HR" i="1" dirty="0"/>
              <a:t>histrio </a:t>
            </a:r>
            <a:r>
              <a:rPr lang="hr-HR" dirty="0"/>
              <a:t>je posuđenica iz etruščanskoga (možda izvorno iz grč. </a:t>
            </a:r>
            <a:r>
              <a:rPr lang="hr-HR" i="1" dirty="0"/>
              <a:t>historía</a:t>
            </a:r>
            <a:r>
              <a:rPr lang="hr-HR" dirty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92300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1EE5-30B3-403B-AB6F-F617B6FE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Mjesta izvođenja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625D-9DC9-426C-888A-D20174A9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Bacchides </a:t>
            </a:r>
            <a:r>
              <a:rPr lang="hr-HR" dirty="0"/>
              <a:t>172-3: </a:t>
            </a:r>
            <a:r>
              <a:rPr lang="it-IT" i="1" dirty="0"/>
              <a:t>saluto te, vicine Apollo, qui aedibus</a:t>
            </a:r>
            <a:r>
              <a:rPr lang="hr-HR" i="1" dirty="0"/>
              <a:t> /</a:t>
            </a:r>
            <a:r>
              <a:rPr lang="en-US" i="1" dirty="0" err="1"/>
              <a:t>propinquos</a:t>
            </a:r>
            <a:r>
              <a:rPr lang="en-US" i="1" dirty="0"/>
              <a:t> </a:t>
            </a:r>
            <a:r>
              <a:rPr lang="en-US" i="1" dirty="0" err="1"/>
              <a:t>nostris</a:t>
            </a:r>
            <a:r>
              <a:rPr lang="en-US" i="1" dirty="0"/>
              <a:t> </a:t>
            </a:r>
            <a:r>
              <a:rPr lang="en-US" i="1" dirty="0" err="1"/>
              <a:t>accolis</a:t>
            </a:r>
            <a:r>
              <a:rPr lang="en-US" i="1" dirty="0"/>
              <a:t> . </a:t>
            </a:r>
            <a:r>
              <a:rPr lang="en-US" dirty="0"/>
              <a:t>. .</a:t>
            </a:r>
            <a:r>
              <a:rPr lang="hr-HR" dirty="0"/>
              <a:t> (Ludi Apollinares izvodili su se kraj Apolonova hrama)</a:t>
            </a:r>
          </a:p>
          <a:p>
            <a:r>
              <a:rPr lang="hr-HR" dirty="0"/>
              <a:t>Ludi Romani izvodili su se na Forumu, Ludi Megalenses na Palatinu kraj hrama </a:t>
            </a:r>
            <a:r>
              <a:rPr lang="hr-HR" i="1" dirty="0"/>
              <a:t>Magnae Mater</a:t>
            </a:r>
            <a:r>
              <a:rPr lang="hr-HR" dirty="0"/>
              <a:t> (</a:t>
            </a:r>
            <a:r>
              <a:rPr lang="en-US" i="1" dirty="0"/>
              <a:t>quos in </a:t>
            </a:r>
            <a:r>
              <a:rPr lang="en-US" i="1" dirty="0" err="1"/>
              <a:t>Palatio</a:t>
            </a:r>
            <a:r>
              <a:rPr lang="en-US" i="1" dirty="0"/>
              <a:t> </a:t>
            </a:r>
            <a:r>
              <a:rPr lang="en-US" i="1" dirty="0" err="1"/>
              <a:t>nostri</a:t>
            </a:r>
            <a:r>
              <a:rPr lang="en-US" i="1" dirty="0"/>
              <a:t> </a:t>
            </a:r>
            <a:r>
              <a:rPr lang="en-US" i="1" dirty="0" err="1"/>
              <a:t>maiores</a:t>
            </a:r>
            <a:r>
              <a:rPr lang="en-US" i="1" dirty="0"/>
              <a:t> ante </a:t>
            </a:r>
            <a:r>
              <a:rPr lang="en-US" i="1" dirty="0" err="1"/>
              <a:t>templum</a:t>
            </a:r>
            <a:r>
              <a:rPr lang="en-US" i="1" dirty="0"/>
              <a:t> in ipso </a:t>
            </a:r>
            <a:r>
              <a:rPr lang="en-US" i="1" dirty="0" err="1"/>
              <a:t>Matris</a:t>
            </a:r>
            <a:r>
              <a:rPr lang="hr-HR" i="1" dirty="0"/>
              <a:t> </a:t>
            </a:r>
            <a:r>
              <a:rPr lang="en-US" i="1" dirty="0" err="1"/>
              <a:t>Magnae</a:t>
            </a:r>
            <a:r>
              <a:rPr lang="en-US" i="1" dirty="0"/>
              <a:t> </a:t>
            </a:r>
            <a:r>
              <a:rPr lang="en-US" i="1" dirty="0" err="1"/>
              <a:t>conspectu</a:t>
            </a:r>
            <a:r>
              <a:rPr lang="en-US" i="1" dirty="0"/>
              <a:t> </a:t>
            </a:r>
            <a:r>
              <a:rPr lang="en-US" i="1" dirty="0" err="1"/>
              <a:t>Megalesibus</a:t>
            </a:r>
            <a:r>
              <a:rPr lang="en-US" i="1" dirty="0"/>
              <a:t> </a:t>
            </a:r>
            <a:r>
              <a:rPr lang="en-US" i="1" dirty="0" err="1"/>
              <a:t>fieri</a:t>
            </a:r>
            <a:r>
              <a:rPr lang="en-US" i="1" dirty="0"/>
              <a:t> </a:t>
            </a:r>
            <a:r>
              <a:rPr lang="en-US" i="1" dirty="0" err="1"/>
              <a:t>celebrarique</a:t>
            </a:r>
            <a:r>
              <a:rPr lang="en-US" i="1" dirty="0"/>
              <a:t> </a:t>
            </a:r>
            <a:r>
              <a:rPr lang="en-US" i="1" dirty="0" err="1"/>
              <a:t>voluerunt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hr-HR" dirty="0"/>
              <a:t>Cic. </a:t>
            </a:r>
            <a:r>
              <a:rPr lang="en-US" dirty="0"/>
              <a:t>de </a:t>
            </a:r>
            <a:r>
              <a:rPr lang="en-US" dirty="0" err="1"/>
              <a:t>Haruspicum</a:t>
            </a:r>
            <a:r>
              <a:rPr lang="hr-HR" dirty="0"/>
              <a:t> </a:t>
            </a:r>
            <a:r>
              <a:rPr lang="en-US" dirty="0" err="1"/>
              <a:t>Responso</a:t>
            </a:r>
            <a:r>
              <a:rPr lang="en-US" dirty="0"/>
              <a:t> 24</a:t>
            </a:r>
            <a:r>
              <a:rPr lang="hr-HR" dirty="0"/>
              <a:t>)</a:t>
            </a:r>
          </a:p>
          <a:p>
            <a:r>
              <a:rPr lang="hr-HR" dirty="0"/>
              <a:t>Prvo stalno (kameno) kazalište izgradio je Pompej (55-54. pr. Kr.)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7996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8015-B89A-42CD-8649-6580BDB30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87665-B7AB-44D9-948E-DBC3633A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3F78D-AC3A-465C-8E4F-0FBAA6AB8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638175"/>
            <a:ext cx="64198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9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9612-C5FB-471E-9A2D-0215D235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Rimsko kazalište (Bosra, Sirija)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B16F46-9BC3-462E-B0B5-E3E2A97DF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51" y="2557463"/>
            <a:ext cx="5035897" cy="33178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5D18F-64F8-47DD-9F43-B92F59C92DF4}"/>
              </a:ext>
            </a:extLst>
          </p:cNvPr>
          <p:cNvSpPr txBox="1"/>
          <p:nvPr/>
        </p:nvSpPr>
        <p:spPr>
          <a:xfrm>
            <a:off x="8780106" y="2789853"/>
            <a:ext cx="23979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Scenae frons</a:t>
            </a:r>
          </a:p>
          <a:p>
            <a:pPr marL="342900" indent="-342900">
              <a:buAutoNum type="arabicPeriod"/>
            </a:pPr>
            <a:r>
              <a:rPr lang="hr-HR" dirty="0"/>
              <a:t>Porticus</a:t>
            </a:r>
          </a:p>
          <a:p>
            <a:pPr marL="342900" indent="-342900">
              <a:buAutoNum type="arabicPeriod"/>
            </a:pPr>
            <a:r>
              <a:rPr lang="hr-HR" dirty="0"/>
              <a:t>Pulpitum</a:t>
            </a:r>
          </a:p>
          <a:p>
            <a:pPr marL="342900" indent="-342900">
              <a:buAutoNum type="arabicPeriod"/>
            </a:pPr>
            <a:r>
              <a:rPr lang="hr-HR" dirty="0"/>
              <a:t>Proscaenium</a:t>
            </a:r>
          </a:p>
          <a:p>
            <a:pPr marL="342900" indent="-342900">
              <a:buAutoNum type="arabicPeriod"/>
            </a:pPr>
            <a:r>
              <a:rPr lang="hr-HR" dirty="0"/>
              <a:t>Orchestra</a:t>
            </a:r>
          </a:p>
          <a:p>
            <a:pPr marL="342900" indent="-342900">
              <a:buAutoNum type="arabicPeriod"/>
            </a:pPr>
            <a:r>
              <a:rPr lang="hr-HR" dirty="0"/>
              <a:t>Cavea</a:t>
            </a:r>
          </a:p>
          <a:p>
            <a:pPr marL="342900" indent="-342900">
              <a:buAutoNum type="arabicPeriod"/>
            </a:pPr>
            <a:r>
              <a:rPr lang="hr-HR" dirty="0"/>
              <a:t>Aditus maximus</a:t>
            </a:r>
          </a:p>
          <a:p>
            <a:pPr marL="342900" indent="-342900">
              <a:buAutoNum type="arabicPeriod"/>
            </a:pPr>
            <a:r>
              <a:rPr lang="hr-HR" dirty="0"/>
              <a:t>Vomitorium</a:t>
            </a:r>
          </a:p>
          <a:p>
            <a:pPr marL="342900" indent="-342900">
              <a:buAutoNum type="arabicPeriod"/>
            </a:pPr>
            <a:r>
              <a:rPr lang="hr-HR" dirty="0"/>
              <a:t>Praecinctio</a:t>
            </a:r>
          </a:p>
          <a:p>
            <a:pPr marL="342900" indent="-342900">
              <a:buAutoNum type="arabicPeriod"/>
            </a:pPr>
            <a:r>
              <a:rPr lang="hr-HR" dirty="0"/>
              <a:t>Tribunal</a:t>
            </a:r>
          </a:p>
          <a:p>
            <a:pPr marL="342900" indent="-342900">
              <a:buAutoNum type="arabicPeriod"/>
            </a:pPr>
            <a:r>
              <a:rPr lang="hr-HR" dirty="0"/>
              <a:t>Basilica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47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8A1B-0AE0-4325-BB7F-3AF09C522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Scena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88E0-718F-4F20-80AA-E7918F809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Obično troja vrata za tri zgrade. To su građanske kuće, </a:t>
            </a:r>
            <a:r>
              <a:rPr lang="hr-HR" i="1" dirty="0"/>
              <a:t>lupanar</a:t>
            </a:r>
            <a:r>
              <a:rPr lang="hr-HR" dirty="0"/>
              <a:t>, hram u gotovo svim kombinacijama: </a:t>
            </a:r>
            <a:r>
              <a:rPr lang="en-US" i="1" dirty="0" err="1"/>
              <a:t>Asinaria</a:t>
            </a:r>
            <a:r>
              <a:rPr lang="en-US" i="1" dirty="0"/>
              <a:t>,</a:t>
            </a:r>
            <a:r>
              <a:rPr lang="hr-HR" i="1" dirty="0"/>
              <a:t> </a:t>
            </a:r>
            <a:r>
              <a:rPr lang="en-US" i="1" dirty="0"/>
              <a:t>Menaechmi, </a:t>
            </a:r>
            <a:r>
              <a:rPr lang="en-US" i="1" dirty="0" err="1"/>
              <a:t>Persa</a:t>
            </a:r>
            <a:r>
              <a:rPr lang="hr-HR" i="1" dirty="0"/>
              <a:t> 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en-US" i="1" dirty="0" err="1"/>
              <a:t>Poenulus</a:t>
            </a:r>
            <a:r>
              <a:rPr lang="hr-HR" dirty="0"/>
              <a:t> imaju građansku kuću i kuću prostitutke, </a:t>
            </a:r>
            <a:r>
              <a:rPr lang="en-US" i="1" dirty="0" err="1"/>
              <a:t>Casina</a:t>
            </a:r>
            <a:r>
              <a:rPr lang="en-US" i="1" dirty="0"/>
              <a:t>,</a:t>
            </a:r>
            <a:r>
              <a:rPr lang="hr-HR" i="1" dirty="0"/>
              <a:t> </a:t>
            </a:r>
            <a:r>
              <a:rPr lang="en-US" i="1" dirty="0" err="1"/>
              <a:t>Cistellaria</a:t>
            </a:r>
            <a:r>
              <a:rPr lang="en-US" i="1" dirty="0"/>
              <a:t>, </a:t>
            </a:r>
            <a:r>
              <a:rPr lang="en-US" i="1" dirty="0" err="1"/>
              <a:t>Epidicus</a:t>
            </a:r>
            <a:r>
              <a:rPr lang="en-US" i="1" dirty="0"/>
              <a:t>, Miles </a:t>
            </a:r>
            <a:r>
              <a:rPr lang="en-US" i="1" dirty="0" err="1"/>
              <a:t>Gloriosus</a:t>
            </a:r>
            <a:r>
              <a:rPr lang="en-US" i="1" dirty="0"/>
              <a:t> Andria</a:t>
            </a:r>
            <a:r>
              <a:rPr lang="hr-HR" i="1" dirty="0"/>
              <a:t> </a:t>
            </a:r>
            <a:r>
              <a:rPr lang="hr-HR" dirty="0"/>
              <a:t>i</a:t>
            </a:r>
            <a:r>
              <a:rPr lang="hr-HR" i="1" dirty="0"/>
              <a:t> </a:t>
            </a:r>
            <a:r>
              <a:rPr lang="en-US" i="1" dirty="0" err="1"/>
              <a:t>Eunuchu</a:t>
            </a:r>
            <a:r>
              <a:rPr lang="hr-HR" i="1" dirty="0"/>
              <a:t>s </a:t>
            </a:r>
            <a:r>
              <a:rPr lang="hr-HR" dirty="0"/>
              <a:t>dvije građanske kuće, </a:t>
            </a:r>
            <a:r>
              <a:rPr lang="hr-HR" i="1" dirty="0"/>
              <a:t>S</a:t>
            </a:r>
            <a:r>
              <a:rPr lang="en-US" i="1" dirty="0" err="1"/>
              <a:t>tichus</a:t>
            </a:r>
            <a:r>
              <a:rPr lang="en-US" i="1" dirty="0"/>
              <a:t>, </a:t>
            </a:r>
            <a:r>
              <a:rPr lang="en-US" i="1" dirty="0" err="1"/>
              <a:t>Trinummus</a:t>
            </a:r>
            <a:r>
              <a:rPr lang="en-US" i="1" dirty="0"/>
              <a:t>, </a:t>
            </a:r>
            <a:r>
              <a:rPr lang="en-US" i="1" dirty="0" err="1"/>
              <a:t>Heauton</a:t>
            </a:r>
            <a:r>
              <a:rPr lang="hr-HR" i="1" dirty="0"/>
              <a:t> </a:t>
            </a:r>
            <a:r>
              <a:rPr lang="en-US" i="1" dirty="0" err="1"/>
              <a:t>Timoroumenos</a:t>
            </a:r>
            <a:r>
              <a:rPr lang="hr-HR" i="1" dirty="0"/>
              <a:t> </a:t>
            </a:r>
            <a:r>
              <a:rPr lang="hr-HR" dirty="0"/>
              <a:t>tri građanske kuće, </a:t>
            </a:r>
            <a:r>
              <a:rPr lang="hr-HR" i="1" dirty="0"/>
              <a:t>Aulularia, Mostellaria, Mercator </a:t>
            </a:r>
            <a:r>
              <a:rPr lang="hr-HR" dirty="0"/>
              <a:t>i </a:t>
            </a:r>
            <a:r>
              <a:rPr lang="hr-HR" i="1" dirty="0"/>
              <a:t>Vidularia </a:t>
            </a:r>
            <a:r>
              <a:rPr lang="hr-HR" dirty="0"/>
              <a:t>dvije kuće i hram, a  </a:t>
            </a:r>
            <a:r>
              <a:rPr lang="hr-HR" i="1" dirty="0"/>
              <a:t>Pseudolus, Phormio, Hecyra</a:t>
            </a:r>
            <a:r>
              <a:rPr lang="hr-HR" dirty="0"/>
              <a:t> dvije kuće i </a:t>
            </a:r>
            <a:r>
              <a:rPr lang="hr-HR" i="1" dirty="0"/>
              <a:t>lupanar</a:t>
            </a:r>
            <a:r>
              <a:rPr lang="hr-HR" dirty="0"/>
              <a:t>.</a:t>
            </a:r>
          </a:p>
          <a:p>
            <a:r>
              <a:rPr lang="hr-HR" dirty="0"/>
              <a:t>S jedne strane scene je izlaz na forum, s druge izlaz za luku/okolicu grada.</a:t>
            </a:r>
          </a:p>
          <a:p>
            <a:r>
              <a:rPr lang="hr-HR" dirty="0"/>
              <a:t>Sva se radnja događa ispred kuća (čak i gozbe, npr. </a:t>
            </a:r>
            <a:r>
              <a:rPr lang="en-US" i="1" dirty="0" err="1"/>
              <a:t>Asinaria</a:t>
            </a:r>
            <a:r>
              <a:rPr lang="en-US" dirty="0"/>
              <a:t> 828–914, </a:t>
            </a:r>
            <a:r>
              <a:rPr lang="en-US" i="1" dirty="0" err="1"/>
              <a:t>Persa</a:t>
            </a:r>
            <a:r>
              <a:rPr lang="en-US" dirty="0"/>
              <a:t> 757–858</a:t>
            </a:r>
            <a:r>
              <a:rPr lang="hr-HR" dirty="0"/>
              <a:t>, ili odijevanje i stavljanje nakita, npr. </a:t>
            </a:r>
            <a:r>
              <a:rPr lang="hr-HR" i="1" dirty="0"/>
              <a:t>Mostellaria</a:t>
            </a:r>
            <a:r>
              <a:rPr lang="hr-HR" dirty="0"/>
              <a:t> 157ff.).</a:t>
            </a:r>
          </a:p>
          <a:p>
            <a:r>
              <a:rPr lang="hr-HR" dirty="0"/>
              <a:t>Zgrade mogu biti povezane sa stražnje strane ‘uličicom’ (</a:t>
            </a:r>
            <a:r>
              <a:rPr lang="hr-HR" i="1" dirty="0"/>
              <a:t>angiportum</a:t>
            </a:r>
            <a:r>
              <a:rPr lang="hr-H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90A8-9CB7-418B-BAB9-9DEE73C4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Kostimi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D9DD6-C069-470C-8526-1EEB94AB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2000" dirty="0"/>
              <a:t>Muški likovi nose košulju (</a:t>
            </a:r>
            <a:r>
              <a:rPr lang="hr-HR" sz="2000" i="1" dirty="0"/>
              <a:t>tunica</a:t>
            </a:r>
            <a:r>
              <a:rPr lang="hr-HR" sz="2000" dirty="0"/>
              <a:t> = gr. </a:t>
            </a:r>
            <a:r>
              <a:rPr lang="hr-HR" sz="2000" i="1" dirty="0"/>
              <a:t>khítōn</a:t>
            </a:r>
            <a:r>
              <a:rPr lang="hr-HR" sz="2000" dirty="0"/>
              <a:t>) i ogrtač (</a:t>
            </a:r>
            <a:r>
              <a:rPr lang="hr-HR" sz="2000" i="1" dirty="0"/>
              <a:t>pallium</a:t>
            </a:r>
            <a:r>
              <a:rPr lang="hr-HR" sz="2000" dirty="0"/>
              <a:t> = gr. </a:t>
            </a:r>
            <a:r>
              <a:rPr lang="hr-HR" sz="2000" i="1" dirty="0"/>
              <a:t>himátion</a:t>
            </a:r>
            <a:r>
              <a:rPr lang="hr-HR" sz="2000" dirty="0"/>
              <a:t>), ženski tuniku i ženski ogrtač (</a:t>
            </a:r>
            <a:r>
              <a:rPr lang="hr-HR" sz="2000" i="1" dirty="0"/>
              <a:t>palla</a:t>
            </a:r>
            <a:r>
              <a:rPr lang="hr-HR" sz="2000" dirty="0"/>
              <a:t>)</a:t>
            </a:r>
          </a:p>
          <a:p>
            <a:r>
              <a:rPr lang="hr-HR" sz="2000" dirty="0"/>
              <a:t>Mlađi muški likovi gdjekad nose kratki ogrtač zakopčan na ramenu, </a:t>
            </a:r>
            <a:r>
              <a:rPr lang="hr-HR" sz="2000" i="1" dirty="0"/>
              <a:t>khlámys</a:t>
            </a:r>
            <a:r>
              <a:rPr lang="hr-HR" sz="2000" dirty="0"/>
              <a:t> (</a:t>
            </a:r>
            <a:r>
              <a:rPr lang="en-US" sz="2000" i="1" dirty="0" err="1"/>
              <a:t>etiam</a:t>
            </a:r>
            <a:r>
              <a:rPr lang="en-US" sz="2000" i="1" dirty="0"/>
              <a:t> </a:t>
            </a:r>
            <a:r>
              <a:rPr lang="en-US" sz="2000" i="1" dirty="0" err="1"/>
              <a:t>opust</a:t>
            </a:r>
            <a:r>
              <a:rPr lang="en-US" sz="2000" i="1" dirty="0"/>
              <a:t> </a:t>
            </a:r>
            <a:r>
              <a:rPr lang="en-US" sz="2000" i="1" dirty="0" err="1"/>
              <a:t>chlamyde</a:t>
            </a:r>
            <a:r>
              <a:rPr lang="en-US" sz="2000" i="1" dirty="0"/>
              <a:t> et</a:t>
            </a:r>
            <a:r>
              <a:rPr lang="hr-HR" sz="2000" i="1" dirty="0"/>
              <a:t> </a:t>
            </a:r>
            <a:r>
              <a:rPr lang="en-US" sz="2000" i="1" dirty="0" err="1"/>
              <a:t>machaera</a:t>
            </a:r>
            <a:r>
              <a:rPr lang="en-US" sz="2000" i="1" dirty="0"/>
              <a:t> et </a:t>
            </a:r>
            <a:r>
              <a:rPr lang="en-US" sz="2000" i="1" dirty="0" err="1"/>
              <a:t>petaso</a:t>
            </a:r>
            <a:r>
              <a:rPr lang="hr-HR" sz="2000" dirty="0"/>
              <a:t>, </a:t>
            </a:r>
            <a:r>
              <a:rPr lang="en-US" sz="2000" dirty="0" err="1"/>
              <a:t>Pseudolus</a:t>
            </a:r>
            <a:r>
              <a:rPr lang="en-US" sz="2000" dirty="0"/>
              <a:t> 735</a:t>
            </a:r>
            <a:r>
              <a:rPr lang="hr-HR" sz="2000" dirty="0"/>
              <a:t>); Pirgopolinika razdijevaju </a:t>
            </a:r>
            <a:r>
              <a:rPr lang="en-US" sz="2000" i="1" dirty="0"/>
              <a:t>de tunica et </a:t>
            </a:r>
            <a:r>
              <a:rPr lang="en-US" sz="2000" i="1" dirty="0" err="1"/>
              <a:t>chlamyde</a:t>
            </a:r>
            <a:r>
              <a:rPr lang="hr-HR" sz="2000" i="1" dirty="0"/>
              <a:t> </a:t>
            </a:r>
            <a:r>
              <a:rPr lang="en-US" sz="2000" i="1" dirty="0"/>
              <a:t>et </a:t>
            </a:r>
            <a:r>
              <a:rPr lang="en-US" sz="2000" i="1" dirty="0" err="1"/>
              <a:t>machaera</a:t>
            </a:r>
            <a:r>
              <a:rPr lang="hr-HR" sz="2000" i="1" dirty="0"/>
              <a:t>, </a:t>
            </a:r>
            <a:r>
              <a:rPr lang="hr-HR" sz="2000" dirty="0"/>
              <a:t>Mil. Glor. 1423).</a:t>
            </a:r>
          </a:p>
          <a:p>
            <a:r>
              <a:rPr lang="hr-HR" sz="2000" dirty="0"/>
              <a:t>Na nogama su glumci najvjerojatnije nosili sandale (</a:t>
            </a:r>
            <a:r>
              <a:rPr lang="hr-HR" sz="2000" i="1" dirty="0"/>
              <a:t>soccus</a:t>
            </a:r>
            <a:r>
              <a:rPr lang="hr-HR" sz="2000" dirty="0"/>
              <a:t>).</a:t>
            </a:r>
          </a:p>
          <a:p>
            <a:r>
              <a:rPr lang="hr-HR" sz="2000" dirty="0"/>
              <a:t>Šešir (</a:t>
            </a:r>
            <a:r>
              <a:rPr lang="hr-HR" sz="2000" i="1" dirty="0"/>
              <a:t>petasus</a:t>
            </a:r>
            <a:r>
              <a:rPr lang="hr-HR" sz="2000" dirty="0"/>
              <a:t>) je često odijevni predmet koji nose putnici.</a:t>
            </a:r>
          </a:p>
          <a:p>
            <a:r>
              <a:rPr lang="hr-HR" sz="2000" i="1" dirty="0"/>
              <a:t>Toga</a:t>
            </a:r>
            <a:r>
              <a:rPr lang="hr-HR" sz="2000" dirty="0"/>
              <a:t> (svečani odjevni predmet rimskih slobodnih muškaraca) se ne spominje, kao ni </a:t>
            </a:r>
            <a:r>
              <a:rPr lang="hr-HR" sz="2000" i="1" dirty="0"/>
              <a:t>stola </a:t>
            </a:r>
            <a:r>
              <a:rPr lang="hr-HR" sz="2000" dirty="0"/>
              <a:t>(svečani ogrtač udanih žena)</a:t>
            </a: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191098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EBF2-DDAC-4BFE-9C2B-3A5B721B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Tunica i pallium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153188-0A52-47A3-BF65-FD7AF8358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81295"/>
            <a:ext cx="3649358" cy="3317875"/>
          </a:xfrm>
        </p:spPr>
      </p:pic>
    </p:spTree>
    <p:extLst>
      <p:ext uri="{BB962C8B-B14F-4D97-AF65-F5344CB8AC3E}">
        <p14:creationId xmlns:p14="http://schemas.microsoft.com/office/powerpoint/2010/main" val="3977832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BF25A-BDD8-4732-B034-9F615E2AA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Toga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2707F1-E7A9-4B8B-A586-3C8669644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65" y="2646809"/>
            <a:ext cx="1543911" cy="3472113"/>
          </a:xfrm>
        </p:spPr>
      </p:pic>
    </p:spTree>
    <p:extLst>
      <p:ext uri="{BB962C8B-B14F-4D97-AF65-F5344CB8AC3E}">
        <p14:creationId xmlns:p14="http://schemas.microsoft.com/office/powerpoint/2010/main" val="3629319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D8A9-F959-417C-9FD2-EAE7CAB5E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Stola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CB31-2FF8-4FAF-85EA-9B25AE484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CE8EB-E88B-414E-8A28-66E917AC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07" y="2741961"/>
            <a:ext cx="2200275" cy="31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2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F6FD-002A-402C-A3F3-895E4687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Sačuvane Plautove komedije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6972-691D-459B-A482-57FC1069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76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</a:rPr>
              <a:t>Amphitryon</a:t>
            </a:r>
            <a:r>
              <a:rPr lang="hr-HR" sz="3500" b="1" i="1" dirty="0">
                <a:solidFill>
                  <a:schemeClr val="tx1"/>
                </a:solidFill>
              </a:rPr>
              <a:t> </a:t>
            </a:r>
            <a:r>
              <a:rPr lang="hr-HR" sz="3500" b="1" dirty="0">
                <a:solidFill>
                  <a:schemeClr val="tx1"/>
                </a:solidFill>
              </a:rPr>
              <a:t>(nedostaju dijelovi)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2" tooltip="Asina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Asinaria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3" tooltip="Aulula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Aulularia</a:t>
            </a:r>
            <a:r>
              <a:rPr lang="en-US" sz="3500" b="1" dirty="0">
                <a:solidFill>
                  <a:schemeClr val="tx1"/>
                </a:solidFill>
              </a:rPr>
              <a:t> </a:t>
            </a:r>
            <a:r>
              <a:rPr lang="hr-HR" sz="3500" b="1" dirty="0">
                <a:solidFill>
                  <a:schemeClr val="tx1"/>
                </a:solidFill>
              </a:rPr>
              <a:t> (nedostaju dijelovi</a:t>
            </a:r>
            <a:r>
              <a:rPr lang="en-US" sz="35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4" tooltip="Bacchides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Bacchides</a:t>
            </a:r>
            <a:r>
              <a:rPr lang="en-US" sz="3500" b="1" dirty="0">
                <a:solidFill>
                  <a:schemeClr val="tx1"/>
                </a:solidFill>
              </a:rPr>
              <a:t> (</a:t>
            </a:r>
            <a:r>
              <a:rPr lang="hr-HR" sz="3500" b="1" dirty="0">
                <a:solidFill>
                  <a:schemeClr val="tx1"/>
                </a:solidFill>
              </a:rPr>
              <a:t>dvadeset velikih fragmenata</a:t>
            </a:r>
            <a:r>
              <a:rPr lang="en-US" sz="35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5" tooltip="Captiv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Captivi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6" tooltip="Casina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Casina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7" tooltip="Cistella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Cistellaria</a:t>
            </a:r>
            <a:r>
              <a:rPr lang="en-US" sz="3500" b="1" dirty="0">
                <a:solidFill>
                  <a:schemeClr val="tx1"/>
                </a:solidFill>
              </a:rPr>
              <a:t> (</a:t>
            </a:r>
            <a:r>
              <a:rPr lang="hr-HR" sz="3500" b="1" dirty="0">
                <a:solidFill>
                  <a:schemeClr val="tx1"/>
                </a:solidFill>
              </a:rPr>
              <a:t>nedostaju dijelovi</a:t>
            </a:r>
            <a:r>
              <a:rPr lang="en-US" sz="35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500" b="1" i="1" dirty="0">
                <a:solidFill>
                  <a:schemeClr val="tx1"/>
                </a:solidFill>
                <a:hlinkClick r:id="rId8" tooltip="Curculio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Curculio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 err="1">
                <a:solidFill>
                  <a:schemeClr val="tx1"/>
                </a:solidFill>
                <a:hlinkClick r:id="rId9" tooltip="Epidic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Epidicus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>
                <a:solidFill>
                  <a:schemeClr val="tx1"/>
                </a:solidFill>
                <a:hlinkClick r:id="rId10" tooltip="Menaechm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Menaechmi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>
                <a:solidFill>
                  <a:schemeClr val="tx1"/>
                </a:solidFill>
                <a:hlinkClick r:id="rId11" tooltip="Mercator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Mercator</a:t>
            </a:r>
            <a:endParaRPr lang="en-US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500" b="1" i="1" dirty="0">
                <a:solidFill>
                  <a:schemeClr val="tx1"/>
                </a:solidFill>
                <a:hlinkClick r:id="rId12" tooltip="Miles Gloriosus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Miles </a:t>
            </a:r>
            <a:r>
              <a:rPr lang="en-US" sz="3500" b="1" i="1" dirty="0" err="1">
                <a:solidFill>
                  <a:schemeClr val="tx1"/>
                </a:solidFill>
                <a:hlinkClick r:id="rId12" tooltip="Miles Gloriosus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Gloriosus</a:t>
            </a:r>
            <a:endParaRPr lang="en-US" sz="35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1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068A-D7D2-4063-BA44-0C9FE717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1014-A33D-4145-827C-44B5E18D9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Žene nisu smjele nositi skupu odjeću i nakit (Lex Oppia, 215. pr. Kr.: </a:t>
            </a:r>
            <a:r>
              <a:rPr lang="fr-FR" i="1" dirty="0"/>
              <a:t>ne qua mulier plus </a:t>
            </a:r>
            <a:r>
              <a:rPr lang="fr-FR" i="1" dirty="0" err="1"/>
              <a:t>semunciam</a:t>
            </a:r>
            <a:r>
              <a:rPr lang="hr-HR" i="1" dirty="0"/>
              <a:t> </a:t>
            </a:r>
            <a:r>
              <a:rPr lang="it-IT" i="1" dirty="0"/>
              <a:t>auri haberet neu vestimento versicolori uteretur</a:t>
            </a:r>
            <a:r>
              <a:rPr lang="hr-HR" dirty="0"/>
              <a:t>); </a:t>
            </a:r>
            <a:r>
              <a:rPr lang="hr-HR" i="1" dirty="0"/>
              <a:t>aurum atque ornamenta </a:t>
            </a:r>
            <a:r>
              <a:rPr lang="hr-HR" dirty="0"/>
              <a:t>koja nosi Philocomasium (Mil. Glor. 981) možda referiraju na taj zakon.</a:t>
            </a:r>
          </a:p>
          <a:p>
            <a:r>
              <a:rPr lang="hr-HR" dirty="0"/>
              <a:t>Nije jasno jesu li glumci nosili umetke od tkanine koji simboliziraju velike trbuhe (obično za svodnike, </a:t>
            </a:r>
            <a:r>
              <a:rPr lang="hr-HR" i="1" dirty="0"/>
              <a:t>lenones</a:t>
            </a:r>
            <a:r>
              <a:rPr lang="hr-HR" dirty="0"/>
              <a:t>, za koje se kaže da su </a:t>
            </a:r>
            <a:r>
              <a:rPr lang="hr-HR" i="1" dirty="0"/>
              <a:t>ventriosi</a:t>
            </a:r>
            <a:r>
              <a:rPr lang="hr-HR" dirty="0"/>
              <a:t>) ili penise (kao u grčkom kazalištu) i grudi (</a:t>
            </a:r>
            <a:r>
              <a:rPr lang="pt-BR" i="1" dirty="0"/>
              <a:t>nescias utrum ei maiores buccaene an</a:t>
            </a:r>
            <a:r>
              <a:rPr lang="hr-HR" i="1" dirty="0"/>
              <a:t> </a:t>
            </a:r>
            <a:r>
              <a:rPr lang="en-US" i="1" dirty="0" err="1"/>
              <a:t>mammae</a:t>
            </a:r>
            <a:r>
              <a:rPr lang="en-US" i="1" dirty="0"/>
              <a:t> </a:t>
            </a:r>
            <a:r>
              <a:rPr lang="en-US" i="1" dirty="0" err="1"/>
              <a:t>sient</a:t>
            </a:r>
            <a:r>
              <a:rPr lang="hr-HR" i="1" dirty="0"/>
              <a:t> </a:t>
            </a:r>
            <a:r>
              <a:rPr lang="hr-HR" dirty="0"/>
              <a:t>(o frulašici, Poenulus 1416).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01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31F8-46C6-47E2-B92D-17DFF24DE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Rekviziti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59945-5AF6-40A2-B7B8-439DEBBF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Rekviziti su često u funkciji karaktera (npr. starac redovito nosi štap)</a:t>
            </a:r>
          </a:p>
          <a:p>
            <a:r>
              <a:rPr lang="hr-HR" dirty="0"/>
              <a:t>Nije jasno jesu li glumci imali originalne predmeta (je li Pirgopolinikova </a:t>
            </a:r>
            <a:r>
              <a:rPr lang="hr-HR" i="1" dirty="0"/>
              <a:t>machaera </a:t>
            </a:r>
            <a:r>
              <a:rPr lang="hr-HR" dirty="0"/>
              <a:t>pravi mač) ili kopije s prenaglašenim osobinama. Prave kocke (</a:t>
            </a:r>
            <a:r>
              <a:rPr lang="hr-HR" i="1" dirty="0"/>
              <a:t>Asinaria </a:t>
            </a:r>
            <a:r>
              <a:rPr lang="hr-HR" dirty="0"/>
              <a:t>904f.) ne bi bile vidljive publici; na sličan način prsten je često znak raspoznavanja (</a:t>
            </a:r>
            <a:r>
              <a:rPr lang="hr-HR" i="1" dirty="0"/>
              <a:t>Curculio</a:t>
            </a:r>
            <a:r>
              <a:rPr lang="hr-HR" dirty="0"/>
              <a:t>); u </a:t>
            </a:r>
            <a:r>
              <a:rPr lang="hr-HR" i="1" dirty="0"/>
              <a:t>Aulularii</a:t>
            </a:r>
            <a:r>
              <a:rPr lang="hr-HR" dirty="0"/>
              <a:t> ćup s blagom predmet je oko kojega se vrti cijela radnja.</a:t>
            </a:r>
          </a:p>
          <a:p>
            <a:r>
              <a:rPr lang="hr-HR" dirty="0"/>
              <a:t>Jedan fragment papirusa (</a:t>
            </a:r>
            <a:r>
              <a:rPr lang="hr-HR" i="1" dirty="0"/>
              <a:t>P. Berol. 13927</a:t>
            </a:r>
            <a:r>
              <a:rPr lang="hr-HR" dirty="0"/>
              <a:t>) sadrži popis rekvizita za nekoliko mimova; za jedan su potrebna dva falusa, vesla i trava, za drugi kitara, prašćić, mali pas i kutlače za juhu.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5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AD8B-F045-45E0-96D4-6CF254FA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Publika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253CF-1C6B-49D1-8B65-3F262C858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i="1" dirty="0"/>
              <a:t>Poenulus</a:t>
            </a:r>
            <a:r>
              <a:rPr lang="hr-HR" dirty="0"/>
              <a:t> 23ff:</a:t>
            </a:r>
          </a:p>
          <a:p>
            <a:endParaRPr lang="hr-HR" dirty="0"/>
          </a:p>
          <a:p>
            <a:r>
              <a:rPr lang="hr-HR" dirty="0">
                <a:highlight>
                  <a:srgbClr val="000000"/>
                </a:highlight>
                <a:latin typeface="Arial Black" panose="020B0A04020102020204" pitchFamily="34" charset="0"/>
                <a:hlinkClick r:id="rId2"/>
              </a:rPr>
              <a:t>Servi ne obsideant, liberis ut sit locus </a:t>
            </a:r>
          </a:p>
          <a:p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"/>
              </a:rPr>
              <a:t>vel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3"/>
              </a:rPr>
              <a:t>aes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4"/>
              </a:rPr>
              <a:t>pro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5"/>
              </a:rPr>
              <a:t>capite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6"/>
              </a:rPr>
              <a:t>dent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;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7"/>
              </a:rPr>
              <a:t>si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8"/>
              </a:rPr>
              <a:t>id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9"/>
              </a:rPr>
              <a:t>facere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0"/>
              </a:rPr>
              <a:t>non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1"/>
              </a:rPr>
              <a:t>queunt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2"/>
              </a:rPr>
              <a:t>domum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3"/>
              </a:rPr>
              <a:t>abeant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4"/>
              </a:rPr>
              <a:t>vitent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5"/>
              </a:rPr>
              <a:t>ancipiti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6"/>
              </a:rPr>
              <a:t>infortunio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7"/>
              </a:rPr>
              <a:t>ne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8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9"/>
              </a:rPr>
              <a:t>hic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0"/>
              </a:rPr>
              <a:t>varientur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1"/>
              </a:rPr>
              <a:t>virgis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2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3"/>
              </a:rPr>
              <a:t>loris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4"/>
              </a:rPr>
              <a:t>domi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endParaRPr lang="hr-HR" dirty="0">
              <a:highlight>
                <a:srgbClr val="000000"/>
              </a:highlight>
              <a:latin typeface="Arial Black" panose="020B0A04020102020204" pitchFamily="34" charset="0"/>
            </a:endParaRPr>
          </a:p>
          <a:p>
            <a:endParaRPr lang="en-US" dirty="0">
              <a:highlight>
                <a:srgbClr val="000000"/>
              </a:highligh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0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58C2-FFC9-4756-BC1F-168C92D8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A2271-66B4-4072-AF67-C46008158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"/>
              </a:rPr>
              <a:t>si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3"/>
              </a:rPr>
              <a:t>minus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4"/>
              </a:rPr>
              <a:t>curassint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5"/>
              </a:rPr>
              <a:t>quóm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6"/>
              </a:rPr>
              <a:t>eri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7"/>
              </a:rPr>
              <a:t>reveniant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8"/>
              </a:rPr>
              <a:t>domum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.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9"/>
              </a:rPr>
              <a:t>nutrices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0"/>
              </a:rPr>
              <a:t>pueros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1"/>
              </a:rPr>
              <a:t>infantis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2"/>
              </a:rPr>
              <a:t>minutulos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3"/>
              </a:rPr>
              <a:t>domi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4"/>
              </a:rPr>
              <a:t>ut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5"/>
              </a:rPr>
              <a:t>procurent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6"/>
              </a:rPr>
              <a:t>neu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7"/>
              </a:rPr>
              <a:t>quae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8"/>
              </a:rPr>
              <a:t>spectatum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9"/>
              </a:rPr>
              <a:t>adferat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endParaRPr lang="hr-HR" dirty="0">
              <a:highlight>
                <a:srgbClr val="000000"/>
              </a:highlight>
              <a:latin typeface="Arial Black" panose="020B0A04020102020204" pitchFamily="34" charset="0"/>
            </a:endParaRPr>
          </a:p>
          <a:p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0"/>
              </a:rPr>
              <a:t>ne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1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2"/>
              </a:rPr>
              <a:t>ipsae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3"/>
              </a:rPr>
              <a:t>sitiant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4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5"/>
              </a:rPr>
              <a:t>pueri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6"/>
              </a:rPr>
              <a:t>pereant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7"/>
              </a:rPr>
              <a:t>fame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8"/>
              </a:rPr>
              <a:t>neve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9"/>
              </a:rPr>
              <a:t>esurientes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30"/>
              </a:rPr>
              <a:t>hic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31"/>
              </a:rPr>
              <a:t>quasi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32"/>
              </a:rPr>
              <a:t>haedi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33"/>
              </a:rPr>
              <a:t>obvagiant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.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1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C71F-DE47-4FE1-A284-E71210958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CAAB1-D74D-4CFF-88CD-87A8FEEF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br>
              <a:rPr lang="en-US" dirty="0"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"/>
              </a:rPr>
              <a:t>matronae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3"/>
              </a:rPr>
              <a:t>tacitae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4"/>
              </a:rPr>
              <a:t>spectent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5"/>
              </a:rPr>
              <a:t>tacitae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6"/>
              </a:rPr>
              <a:t>rideant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7"/>
              </a:rPr>
              <a:t>canora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8"/>
              </a:rPr>
              <a:t>hic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9"/>
              </a:rPr>
              <a:t>voce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0"/>
              </a:rPr>
              <a:t>sua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1"/>
              </a:rPr>
              <a:t>tinnire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2"/>
              </a:rPr>
              <a:t>temperent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3"/>
              </a:rPr>
              <a:t>domum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4"/>
              </a:rPr>
              <a:t>sermones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5"/>
              </a:rPr>
              <a:t>fabulandi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16"/>
              </a:rPr>
              <a:t>conferant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,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7"/>
              </a:rPr>
              <a:t>ne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8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19"/>
              </a:rPr>
              <a:t>hic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0"/>
              </a:rPr>
              <a:t>viris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1"/>
              </a:rPr>
              <a:t>sint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  <a:hlinkClick r:id="rId22"/>
              </a:rPr>
              <a:t>et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3"/>
              </a:rPr>
              <a:t>domi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 </a:t>
            </a:r>
            <a:r>
              <a:rPr lang="en-US" dirty="0" err="1">
                <a:highlight>
                  <a:srgbClr val="000000"/>
                </a:highlight>
                <a:latin typeface="Arial Black" panose="020B0A04020102020204" pitchFamily="34" charset="0"/>
                <a:hlinkClick r:id="rId24"/>
              </a:rPr>
              <a:t>molestiae</a:t>
            </a:r>
            <a: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  <a:t>.</a:t>
            </a:r>
            <a:br>
              <a:rPr lang="en-US" dirty="0">
                <a:highlight>
                  <a:srgbClr val="000000"/>
                </a:highlight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09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D35F-259E-4837-8AAF-855A4C79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5340-1657-42F7-8681-9BECBC8C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U publici su mogle biti i prostitutke (</a:t>
            </a:r>
            <a:r>
              <a:rPr lang="hr-HR" i="1" dirty="0"/>
              <a:t>scortum exoletum ne quis in proscaenio sedeat</a:t>
            </a:r>
            <a:r>
              <a:rPr lang="hr-HR" dirty="0"/>
              <a:t>, Poen. 17), magistrati s liktorima koji ih prate (</a:t>
            </a:r>
            <a:r>
              <a:rPr lang="hr-HR" i="1" dirty="0"/>
              <a:t>neu lictor verbum aut virgae muttiant </a:t>
            </a:r>
            <a:r>
              <a:rPr lang="hr-HR" dirty="0"/>
              <a:t>Poen. 18), najvjerojatnije i stranci (</a:t>
            </a:r>
            <a:r>
              <a:rPr lang="hr-HR" i="1" dirty="0"/>
              <a:t>isti Graeci palliati</a:t>
            </a:r>
            <a:r>
              <a:rPr lang="hr-HR" dirty="0"/>
              <a:t>, Curt. 288).</a:t>
            </a:r>
          </a:p>
          <a:p>
            <a:r>
              <a:rPr lang="hr-HR" dirty="0"/>
              <a:t>Odvojena sjedišta za magistrate uvedena su 194. pr. Kr. (Livije, 34 53f: </a:t>
            </a:r>
            <a:r>
              <a:rPr lang="en-US" i="1" dirty="0" err="1"/>
              <a:t>Megalesia</a:t>
            </a:r>
            <a:r>
              <a:rPr lang="en-US" i="1" dirty="0"/>
              <a:t> </a:t>
            </a:r>
            <a:r>
              <a:rPr lang="en-US" i="1" dirty="0" err="1"/>
              <a:t>ludos</a:t>
            </a:r>
            <a:r>
              <a:rPr lang="en-US" i="1" dirty="0"/>
              <a:t> </a:t>
            </a:r>
            <a:r>
              <a:rPr lang="en-US" i="1" dirty="0" err="1"/>
              <a:t>scaenicos</a:t>
            </a:r>
            <a:r>
              <a:rPr lang="en-US" i="1" dirty="0"/>
              <a:t> A. Atilius Serranus, L. </a:t>
            </a:r>
            <a:r>
              <a:rPr lang="en-US" i="1" dirty="0" err="1"/>
              <a:t>Scribonius</a:t>
            </a:r>
            <a:r>
              <a:rPr lang="en-US" i="1" dirty="0"/>
              <a:t> </a:t>
            </a:r>
            <a:r>
              <a:rPr lang="en-US" i="1" dirty="0" err="1"/>
              <a:t>Libo</a:t>
            </a:r>
            <a:r>
              <a:rPr lang="en-US" i="1" dirty="0"/>
              <a:t> aediles </a:t>
            </a:r>
            <a:r>
              <a:rPr lang="en-US" i="1" dirty="0" err="1"/>
              <a:t>curules</a:t>
            </a:r>
            <a:r>
              <a:rPr lang="hr-HR" i="1" dirty="0"/>
              <a:t> </a:t>
            </a:r>
            <a:r>
              <a:rPr lang="pt-BR" i="1" dirty="0"/>
              <a:t>primi fecerunt. horum aedilium ludos Romanos primum senatus a populo secretus</a:t>
            </a:r>
            <a:r>
              <a:rPr lang="hr-HR" i="1" dirty="0"/>
              <a:t> </a:t>
            </a:r>
            <a:r>
              <a:rPr lang="en-US" i="1" dirty="0" err="1"/>
              <a:t>spectavit</a:t>
            </a:r>
            <a:r>
              <a:rPr lang="en-US" i="1" dirty="0"/>
              <a:t> </a:t>
            </a:r>
            <a:r>
              <a:rPr lang="en-US" i="1" dirty="0" err="1"/>
              <a:t>praebuitque</a:t>
            </a:r>
            <a:r>
              <a:rPr lang="en-US" i="1" dirty="0"/>
              <a:t> </a:t>
            </a:r>
            <a:r>
              <a:rPr lang="en-US" i="1" dirty="0" err="1"/>
              <a:t>sermones</a:t>
            </a:r>
            <a:r>
              <a:rPr lang="en-US" i="1" dirty="0"/>
              <a:t>, </a:t>
            </a:r>
            <a:r>
              <a:rPr lang="en-US" i="1" dirty="0" err="1"/>
              <a:t>sicut</a:t>
            </a:r>
            <a:r>
              <a:rPr lang="en-US" i="1" dirty="0"/>
              <a:t> </a:t>
            </a:r>
            <a:r>
              <a:rPr lang="en-US" i="1" dirty="0" err="1"/>
              <a:t>omnis</a:t>
            </a:r>
            <a:r>
              <a:rPr lang="en-US" i="1" dirty="0"/>
              <a:t> </a:t>
            </a:r>
            <a:r>
              <a:rPr lang="en-US" i="1" dirty="0" err="1"/>
              <a:t>novitas</a:t>
            </a:r>
            <a:r>
              <a:rPr lang="en-US" i="1" dirty="0"/>
              <a:t> </a:t>
            </a:r>
            <a:r>
              <a:rPr lang="en-US" i="1" dirty="0" err="1"/>
              <a:t>solet</a:t>
            </a:r>
            <a:r>
              <a:rPr lang="en-US" i="1" dirty="0"/>
              <a:t> . . .</a:t>
            </a:r>
            <a:r>
              <a:rPr lang="hr-HR" dirty="0"/>
              <a:t>)</a:t>
            </a:r>
          </a:p>
          <a:p>
            <a:r>
              <a:rPr lang="hr-HR" dirty="0"/>
              <a:t>Maksimalni broj gledatelja procjenjuje se na oko 3500, prosječni na ne više od 2000; u teatru u Pompejima stalo je oko 5000 gledatelja, a u cirkuse višestruko više.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35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1BC3-5FEE-430F-ACFC-B607DA5C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/>
              <a:t>Grex histrionum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9546-E8E0-4EF0-86F4-BD821045B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Asinaria, 1-3: </a:t>
            </a:r>
            <a:r>
              <a:rPr lang="hr-HR" i="1" dirty="0"/>
              <a:t>grex – spectatores – conductores </a:t>
            </a:r>
            <a:r>
              <a:rPr lang="hr-HR" dirty="0"/>
              <a:t>(naručitelji predstave, magistrati).</a:t>
            </a:r>
          </a:p>
          <a:p>
            <a:r>
              <a:rPr lang="hr-HR" i="1" dirty="0"/>
              <a:t>Grex histrionum = caterva histrionum</a:t>
            </a:r>
            <a:r>
              <a:rPr lang="hr-HR" dirty="0"/>
              <a:t>; autor predstave mogao je biti i glumac (Livije, 7.2.8. </a:t>
            </a:r>
            <a:r>
              <a:rPr lang="hr-HR" i="1" dirty="0"/>
              <a:t>id quod omnes tum erant, </a:t>
            </a:r>
            <a:r>
              <a:rPr lang="hr-HR" dirty="0"/>
              <a:t>o Liviju Androniku), ali nije morao biti (Glumac Ambivije Turpion kupio je od Terencija </a:t>
            </a:r>
            <a:r>
              <a:rPr lang="hr-HR" i="1" dirty="0"/>
              <a:t>Hekiru</a:t>
            </a:r>
            <a:r>
              <a:rPr lang="hr-HR" dirty="0"/>
              <a:t> 160. pr. Kr.).</a:t>
            </a:r>
            <a:endParaRPr lang="hr-HR" i="1" dirty="0"/>
          </a:p>
          <a:p>
            <a:r>
              <a:rPr lang="hr-HR" i="1" dirty="0"/>
              <a:t>Tibicen </a:t>
            </a:r>
            <a:r>
              <a:rPr lang="hr-HR" dirty="0"/>
              <a:t>(svirač frule) je bio rob; za </a:t>
            </a:r>
            <a:r>
              <a:rPr lang="hr-HR" i="1" dirty="0"/>
              <a:t>Stiha</a:t>
            </a:r>
            <a:r>
              <a:rPr lang="hr-HR" dirty="0"/>
              <a:t> znamo da je svirač frule bio Marcipor, Opijev rob. </a:t>
            </a:r>
          </a:p>
          <a:p>
            <a:r>
              <a:rPr lang="hr-HR" dirty="0"/>
              <a:t>Glumci su mogli biti robovi i slobodni ljudi, ali nižeg socijalnog statusa (</a:t>
            </a:r>
            <a:r>
              <a:rPr lang="en-US" i="1" dirty="0"/>
              <a:t>qui in</a:t>
            </a:r>
            <a:r>
              <a:rPr lang="hr-HR" i="1" dirty="0"/>
              <a:t> </a:t>
            </a:r>
            <a:r>
              <a:rPr lang="en-US" i="1" dirty="0" err="1"/>
              <a:t>scaenam</a:t>
            </a:r>
            <a:r>
              <a:rPr lang="en-US" i="1" dirty="0"/>
              <a:t> </a:t>
            </a:r>
            <a:r>
              <a:rPr lang="en-US" i="1" dirty="0" err="1"/>
              <a:t>prodierit</a:t>
            </a:r>
            <a:r>
              <a:rPr lang="en-US" i="1" dirty="0"/>
              <a:t> </a:t>
            </a:r>
            <a:r>
              <a:rPr lang="en-US" i="1" dirty="0" err="1"/>
              <a:t>infamis</a:t>
            </a:r>
            <a:r>
              <a:rPr lang="en-US" i="1" dirty="0"/>
              <a:t> </a:t>
            </a:r>
            <a:r>
              <a:rPr lang="en-US" i="1" dirty="0" err="1"/>
              <a:t>est</a:t>
            </a:r>
            <a:r>
              <a:rPr lang="hr-HR" dirty="0"/>
              <a:t>, Ulpijan, Digest., 3.2.2.5), no mogli su biti bogati i nastupati sa svojim robovima (Ciceron, </a:t>
            </a:r>
            <a:r>
              <a:rPr lang="hr-HR" i="1" dirty="0"/>
              <a:t>Pro Q. Roscio comoedo</a:t>
            </a:r>
            <a:r>
              <a:rPr lang="hr-HR" dirty="0"/>
              <a:t>, 27f.).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9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A409A-A02C-4DD1-A5CA-248AF3C9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Glumci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4314-ECA9-4B9B-81F3-C18320C9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Glumce su kažnjavali za neuspjele predstave: </a:t>
            </a:r>
            <a:r>
              <a:rPr lang="hr-HR" sz="1800" dirty="0">
                <a:latin typeface="Times New Roman" panose="02020603050405020304" pitchFamily="18" charset="0"/>
              </a:rPr>
              <a:t>n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kraju „Kovčežića“ (Cist. 785)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jedan se glumac oprašta od publike govoreći „onaj tko je nešto pogriješio (glumeći) će biti bičevan, a tko nije pogriješio – taj će piti“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qui deliquit vapulabit, qui non deliquit bibet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hr-HR" dirty="0"/>
          </a:p>
          <a:p>
            <a:r>
              <a:rPr lang="hr-HR" dirty="0"/>
              <a:t>Plaut spominje jednoga svojeg glumca, Tita Publilija Peliona, </a:t>
            </a:r>
            <a:r>
              <a:rPr lang="hr-HR" i="1" dirty="0"/>
              <a:t>Bacch. </a:t>
            </a:r>
            <a:r>
              <a:rPr lang="hr-HR" dirty="0"/>
              <a:t>213-15:</a:t>
            </a:r>
          </a:p>
          <a:p>
            <a:r>
              <a:rPr lang="it-IT" i="1" dirty="0"/>
              <a:t>non res, sed actor mihi cor odio sauciat.</a:t>
            </a:r>
          </a:p>
          <a:p>
            <a:r>
              <a:rPr lang="pt-BR" i="1" dirty="0"/>
              <a:t>etiam Epidicum, quam ego fabulam aeque ac me ipsum amo,</a:t>
            </a:r>
          </a:p>
          <a:p>
            <a:r>
              <a:rPr lang="it-IT" i="1" dirty="0"/>
              <a:t>nullam aeque invitus specto, si agit Pellio.</a:t>
            </a:r>
            <a:endParaRPr lang="hr-HR" i="1" dirty="0"/>
          </a:p>
          <a:p>
            <a:r>
              <a:rPr lang="hr-HR" dirty="0"/>
              <a:t>(taj tekst izgovara Hrisal/</a:t>
            </a:r>
            <a:r>
              <a:rPr lang="hr-HR" i="1" dirty="0"/>
              <a:t>Chrysalus,</a:t>
            </a:r>
            <a:r>
              <a:rPr lang="hr-HR" dirty="0"/>
              <a:t> lik s najviše teksta u Bakhidama, kojega možda glumi sam Plaut)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6290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8608E-C8EF-4139-96C1-4230078A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86F08-58DA-4B8E-81BA-D34BE878A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Atička komedija imala je pravilo o tri glumca (kako bi sudionici u dramskom natjecanju bili ravnopravni)</a:t>
            </a:r>
          </a:p>
          <a:p>
            <a:r>
              <a:rPr lang="hr-HR" dirty="0"/>
              <a:t>U Rimu, jedini ograničavajući činilac je ekonomija (što više glumaca, više treba platiti za produkciju)</a:t>
            </a:r>
          </a:p>
          <a:p>
            <a:r>
              <a:rPr lang="hr-HR" dirty="0"/>
              <a:t>Znamo da su isti glumci glumili više uloga (</a:t>
            </a:r>
            <a:r>
              <a:rPr lang="hr-HR" i="1" dirty="0"/>
              <a:t>Poen. </a:t>
            </a:r>
            <a:r>
              <a:rPr lang="hr-HR" dirty="0"/>
              <a:t>126: </a:t>
            </a:r>
            <a:r>
              <a:rPr lang="it-IT" i="1" dirty="0"/>
              <a:t>ibo, alius nunc fieri volo</a:t>
            </a:r>
            <a:r>
              <a:rPr lang="hr-HR" dirty="0"/>
              <a:t>).</a:t>
            </a:r>
          </a:p>
          <a:p>
            <a:r>
              <a:rPr lang="hr-HR" dirty="0"/>
              <a:t>Minimalni broj glumaca za gotovo sve Plautove predstave je 5 ili 6 (barem ako se isključe ‘nijeme’ uloge). </a:t>
            </a:r>
          </a:p>
          <a:p>
            <a:r>
              <a:rPr lang="hr-HR" dirty="0"/>
              <a:t>Lažac (</a:t>
            </a:r>
            <a:r>
              <a:rPr lang="hr-HR" i="1" dirty="0"/>
              <a:t>Pseudolus</a:t>
            </a:r>
            <a:r>
              <a:rPr lang="hr-HR" dirty="0"/>
              <a:t> 133-69) traži prisutnost 9 likova na pozornici, no samo tri imaju imena i govore (ostalo su bezimeni robovi, </a:t>
            </a:r>
            <a:r>
              <a:rPr lang="hr-HR" i="1" dirty="0"/>
              <a:t>pueri</a:t>
            </a:r>
            <a:r>
              <a:rPr lang="hr-HR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89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87E05-0D51-438D-9CB7-0A3B514F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Maske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C5EF19-F06F-423A-8B89-C04244FFF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591" y="2557463"/>
            <a:ext cx="4512818" cy="331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1A4287-76FC-421E-9C0A-3664589349EF}"/>
              </a:ext>
            </a:extLst>
          </p:cNvPr>
          <p:cNvSpPr txBox="1"/>
          <p:nvPr/>
        </p:nvSpPr>
        <p:spPr>
          <a:xfrm>
            <a:off x="9169400" y="3314700"/>
            <a:ext cx="203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Maske na mozaiku, 2. st. po. Kr.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3554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9A446-A393-465E-8347-FFDF9DB5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Plautove komedije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DCF0-4F23-4A6D-A849-E0F8BCCF3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79366"/>
            <a:ext cx="9601196" cy="3318936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Prijevodi grčkih komediografa (Menandra, Filemona...):  </a:t>
            </a:r>
            <a:r>
              <a:rPr lang="hr-HR" i="1" dirty="0"/>
              <a:t>huic Graece nomen est Thensauro fabulae: Philemo scripsit, Plautus vertit barbare </a:t>
            </a:r>
            <a:r>
              <a:rPr lang="hr-HR" dirty="0"/>
              <a:t>(Trinummus 18-19).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70BF04-FCFD-4A62-8780-BAFF841A068D}"/>
              </a:ext>
            </a:extLst>
          </p:cNvPr>
          <p:cNvSpPr/>
          <p:nvPr/>
        </p:nvSpPr>
        <p:spPr>
          <a:xfrm>
            <a:off x="1373284" y="242907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>
                <a:hlinkClick r:id="rId2" tooltip="Mostellar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Mostellaria</a:t>
            </a:r>
            <a:endParaRPr lang="en-US" b="1" dirty="0"/>
          </a:p>
          <a:p>
            <a:r>
              <a:rPr lang="en-US" b="1" i="1" dirty="0" err="1">
                <a:hlinkClick r:id="rId3" tooltip="Persa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Persa</a:t>
            </a:r>
            <a:endParaRPr lang="en-US" b="1" dirty="0"/>
          </a:p>
          <a:p>
            <a:r>
              <a:rPr lang="en-US" b="1" i="1" dirty="0" err="1">
                <a:hlinkClick r:id="rId4" tooltip="Poenul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Poenulus</a:t>
            </a:r>
            <a:endParaRPr lang="en-US" b="1" dirty="0"/>
          </a:p>
          <a:p>
            <a:r>
              <a:rPr lang="en-US" b="1" i="1" dirty="0" err="1">
                <a:hlinkClick r:id="rId5" tooltip="Pseudol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Pseudolus</a:t>
            </a:r>
            <a:endParaRPr lang="en-US" b="1" dirty="0"/>
          </a:p>
          <a:p>
            <a:r>
              <a:rPr lang="en-US" b="1" i="1" dirty="0" err="1">
                <a:hlinkClick r:id="rId6" tooltip="Rudens (pla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Rudens</a:t>
            </a:r>
            <a:endParaRPr lang="en-US" b="1" dirty="0"/>
          </a:p>
          <a:p>
            <a:r>
              <a:rPr lang="en-US" b="1" i="1" dirty="0" err="1">
                <a:hlinkClick r:id="rId7" tooltip="Stich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Stichus</a:t>
            </a:r>
            <a:endParaRPr lang="en-US" b="1" dirty="0"/>
          </a:p>
          <a:p>
            <a:r>
              <a:rPr lang="en-US" b="1" i="1" dirty="0" err="1">
                <a:hlinkClick r:id="rId8" tooltip="Trinumm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Trinummus</a:t>
            </a:r>
            <a:endParaRPr lang="en-US" b="1" dirty="0"/>
          </a:p>
          <a:p>
            <a:r>
              <a:rPr lang="en-US" b="1" i="1" dirty="0" err="1">
                <a:hlinkClick r:id="rId9" tooltip="Truculen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Truculentus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1622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4EBF-1427-455D-B282-18A9E57E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63F6-7E3C-405B-B34F-9303E4E6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Lat. </a:t>
            </a:r>
            <a:r>
              <a:rPr lang="hr-HR" i="1" dirty="0"/>
              <a:t>persona</a:t>
            </a:r>
            <a:r>
              <a:rPr lang="hr-HR" dirty="0"/>
              <a:t> &lt; ? etruščanski </a:t>
            </a:r>
            <a:r>
              <a:rPr lang="hr-HR" i="1" dirty="0"/>
              <a:t>fersu </a:t>
            </a:r>
            <a:r>
              <a:rPr lang="hr-HR" dirty="0"/>
              <a:t>(natpis uz maskirane likove) &lt; gr. </a:t>
            </a:r>
            <a:r>
              <a:rPr lang="hr-HR" i="1" dirty="0"/>
              <a:t>prósōpon</a:t>
            </a:r>
            <a:r>
              <a:rPr lang="hr-HR" dirty="0"/>
              <a:t> ‘lice, osoba, maska (u kazalištu)’</a:t>
            </a:r>
          </a:p>
          <a:p>
            <a:r>
              <a:rPr lang="pt-BR" i="1" dirty="0"/>
              <a:t>quid potest esse tam fictum quam versus,</a:t>
            </a:r>
            <a:r>
              <a:rPr lang="hr-HR" i="1" dirty="0"/>
              <a:t> </a:t>
            </a:r>
            <a:r>
              <a:rPr lang="en-US" i="1" dirty="0" err="1"/>
              <a:t>quam</a:t>
            </a:r>
            <a:r>
              <a:rPr lang="en-US" i="1" dirty="0"/>
              <a:t> scaena, </a:t>
            </a:r>
            <a:r>
              <a:rPr lang="en-US" i="1" dirty="0" err="1"/>
              <a:t>quam</a:t>
            </a:r>
            <a:r>
              <a:rPr lang="en-US" i="1" dirty="0"/>
              <a:t> fabulae? </a:t>
            </a:r>
            <a:r>
              <a:rPr lang="en-US" i="1" dirty="0" err="1"/>
              <a:t>tamen</a:t>
            </a:r>
            <a:r>
              <a:rPr lang="en-US" i="1" dirty="0"/>
              <a:t> in hoc </a:t>
            </a:r>
            <a:r>
              <a:rPr lang="en-US" i="1" dirty="0" err="1"/>
              <a:t>genere</a:t>
            </a:r>
            <a:r>
              <a:rPr lang="en-US" i="1" dirty="0"/>
              <a:t> </a:t>
            </a:r>
            <a:r>
              <a:rPr lang="en-US" i="1" dirty="0" err="1"/>
              <a:t>saepe</a:t>
            </a:r>
            <a:r>
              <a:rPr lang="en-US" i="1" dirty="0"/>
              <a:t> ipse </a:t>
            </a:r>
            <a:r>
              <a:rPr lang="en-US" i="1" dirty="0" err="1"/>
              <a:t>vidi</a:t>
            </a:r>
            <a:r>
              <a:rPr lang="en-US" i="1" dirty="0"/>
              <a:t>, </a:t>
            </a:r>
            <a:r>
              <a:rPr lang="en-US" i="1" dirty="0" err="1"/>
              <a:t>ut</a:t>
            </a:r>
            <a:r>
              <a:rPr lang="en-US" i="1" dirty="0"/>
              <a:t> ex</a:t>
            </a:r>
            <a:r>
              <a:rPr lang="hr-HR" i="1" dirty="0"/>
              <a:t> </a:t>
            </a:r>
            <a:r>
              <a:rPr lang="it-IT" i="1" dirty="0"/>
              <a:t>persona mihi ardere oculi hominis</a:t>
            </a:r>
            <a:r>
              <a:rPr lang="hr-HR" i="1" dirty="0"/>
              <a:t> </a:t>
            </a:r>
            <a:r>
              <a:rPr lang="it-IT" i="1" dirty="0"/>
              <a:t>histrionis viderentur spondalia illa</a:t>
            </a:r>
            <a:r>
              <a:rPr lang="hr-HR" i="1" dirty="0"/>
              <a:t> </a:t>
            </a:r>
            <a:r>
              <a:rPr lang="en-US" i="1" dirty="0" err="1"/>
              <a:t>dicentis</a:t>
            </a:r>
            <a:r>
              <a:rPr lang="en-US" i="1" dirty="0"/>
              <a:t> . </a:t>
            </a:r>
            <a:r>
              <a:rPr lang="en-US" dirty="0"/>
              <a:t>. . (Cicero, de </a:t>
            </a:r>
            <a:r>
              <a:rPr lang="en-US" dirty="0" err="1"/>
              <a:t>Oratore</a:t>
            </a:r>
            <a:r>
              <a:rPr lang="en-US" dirty="0"/>
              <a:t> 2.46.193</a:t>
            </a:r>
            <a:r>
              <a:rPr lang="hr-HR" dirty="0"/>
              <a:t>)</a:t>
            </a:r>
          </a:p>
          <a:p>
            <a:r>
              <a:rPr lang="hr-HR" dirty="0"/>
              <a:t>Stara atička komedija razlikuje maske po dva parametra: dob (mladići, zreli ljudi, starci) i spol (m. / ž.); Menandrova Nova komedija razlikuje samo stare i mlade (muškarce i žene), ali ima posebne maske za robove.</a:t>
            </a:r>
          </a:p>
          <a:p>
            <a:r>
              <a:rPr lang="hr-HR" dirty="0"/>
              <a:t>Pokazatelj starosti je brada (za muškarce), sijeda kosa (za žene)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83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770F0-B83B-4D55-A9E5-124AE00DC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70F53-BA85-442C-BBF3-8E05DF987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Poluks (</a:t>
            </a:r>
            <a:r>
              <a:rPr lang="hr-HR" i="1" dirty="0"/>
              <a:t>Onomasticon </a:t>
            </a:r>
            <a:r>
              <a:rPr lang="hr-HR" dirty="0"/>
              <a:t>4.143ff.; 2. st. po. Kr.) razlikuje 5 vrsti i 44 tipa maski (mladići, starci, robovi, mlade žene, starice). Bitna su obilježja maski kosa (sijeda/crna) i brada (sijeda/crna). Nije jasno koliko su maske bile individualizirane za pojedine likove novoatičkih komedija, no Plaut je naslijedio sustav maski iz toga razdoblja.</a:t>
            </a:r>
          </a:p>
          <a:p>
            <a:r>
              <a:rPr lang="hr-HR" dirty="0"/>
              <a:t>Neke su maske bile obilježene podignutim obrvama (</a:t>
            </a:r>
            <a:r>
              <a:rPr lang="en-US" i="1" dirty="0" err="1"/>
              <a:t>ita</a:t>
            </a:r>
            <a:r>
              <a:rPr lang="en-US" i="1" dirty="0"/>
              <a:t> supercilium </a:t>
            </a:r>
            <a:r>
              <a:rPr lang="en-US" i="1" dirty="0" err="1"/>
              <a:t>salit</a:t>
            </a:r>
            <a:r>
              <a:rPr lang="hr-HR" dirty="0"/>
              <a:t>, Pseud. 107); podignuta obrva znači ljutnju, pa se glumac koji glumi ljutnju mogao publici okrenuti na tu stranu (Kvintilijan, 11.3.74).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6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2651-716C-4FCC-B1EC-D63AAF8A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Maske od terakote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C6DA-207A-450E-8280-15406328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9C209-3DE0-4706-B3E6-52DB4755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47" y="2513628"/>
            <a:ext cx="3265487" cy="3405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EE655-F8B2-45B8-9792-5FA88938F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16" y="2513628"/>
            <a:ext cx="2668707" cy="3405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3F258-1BF3-4189-A265-407C0406C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706" y="2399964"/>
            <a:ext cx="2885866" cy="363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82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2E34-57C6-473E-A15E-DDFB220C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Glazba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3A6EC-A010-4519-A2C6-DEF987C87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Kod Menandra i u Novoj atičkoj komediji glazbeni interludiji razdvajaju činove; rimska </a:t>
            </a:r>
            <a:r>
              <a:rPr lang="hr-HR" i="1" dirty="0"/>
              <a:t>palliata</a:t>
            </a:r>
            <a:r>
              <a:rPr lang="hr-HR" dirty="0"/>
              <a:t> ne poznaje podjelu na činove.</a:t>
            </a:r>
          </a:p>
          <a:p>
            <a:r>
              <a:rPr lang="hr-HR" dirty="0"/>
              <a:t>Dijelovi teksta su kod Plauta i Terencija pjevani uz pratnju frulaša (</a:t>
            </a:r>
            <a:r>
              <a:rPr lang="hr-HR" i="1" dirty="0"/>
              <a:t>tibicen</a:t>
            </a:r>
            <a:r>
              <a:rPr lang="hr-HR" dirty="0"/>
              <a:t>), obično roba koji je stajao sa strane na pozornici.</a:t>
            </a:r>
          </a:p>
          <a:p>
            <a:r>
              <a:rPr lang="hr-HR" dirty="0"/>
              <a:t>Govoreni dijelovi teksta su u jampskom senaru (S), većina ostalih dijelova je recitirano (R; u jampskim ili trohejskim stihovima) ili pjevano (</a:t>
            </a:r>
            <a:r>
              <a:rPr lang="hr-HR" i="1" dirty="0"/>
              <a:t>cantica mixtis modis, </a:t>
            </a:r>
            <a:r>
              <a:rPr lang="hr-HR" dirty="0"/>
              <a:t>C)</a:t>
            </a:r>
            <a:r>
              <a:rPr lang="hr-HR" i="1" dirty="0"/>
              <a:t> </a:t>
            </a:r>
            <a:r>
              <a:rPr lang="hr-HR" dirty="0"/>
              <a:t>uz pratnju frule.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83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59CA-FB95-43CD-A6CF-A5D38D1F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podjele teksta palijate na pjevane (C), recitirane (R) i govorene dijelove (S)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B80F1-B467-47CB-881E-44BF638F7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78E397-79E5-4897-9513-D39308065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63" y="2556932"/>
            <a:ext cx="10914334" cy="28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0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78F2-9FE1-4380-8BEF-078F613D8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166C-AF45-44B0-9A12-7297AA04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Smjene u ritmu odgovaraju dramatskim događajima (ritam se mijenja kad se pojavljuju novi likovi, ili na presudnim trenutcima radnje).</a:t>
            </a:r>
          </a:p>
          <a:p>
            <a:r>
              <a:rPr lang="hr-HR" i="1" dirty="0"/>
              <a:t>Cantica </a:t>
            </a:r>
            <a:r>
              <a:rPr lang="hr-HR" dirty="0"/>
              <a:t>nemaju metričku strukturu koja se ponavlja u uzastopnim stihovima, već slijede melodiju frule (koja je izgubljena). </a:t>
            </a:r>
          </a:p>
          <a:p>
            <a:r>
              <a:rPr lang="hr-HR" dirty="0"/>
              <a:t>Važni likovi (osobito žene) češće izvode </a:t>
            </a:r>
            <a:r>
              <a:rPr lang="hr-HR" i="1" dirty="0"/>
              <a:t>cantica. </a:t>
            </a:r>
            <a:r>
              <a:rPr lang="hr-HR" dirty="0"/>
              <a:t>To su obično emotivno nabijeni dijelovi teksta.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87935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3368-6CCB-4467-904E-F4C1677D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Tibicen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B1D6FA-1848-430B-8A87-D969DE75C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6837" y="2639715"/>
            <a:ext cx="2217559" cy="331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F4868D-4BEB-4717-B67F-EC436CE2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24" y="2768600"/>
            <a:ext cx="38481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92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F1EA-3F54-47E4-AD85-30BD6BE7C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Zapleti Plautovih komedija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73A8B-B419-4C70-A0F4-CFA76C9E6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 ono što ugrožava skladne obiteljske odnose i temeljnu rimsku vrlinu: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pietas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(Fuhrmann 1976):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odvojenost srodnika (primjerice, kada muževi otputuju u inozemstvo, što je situacija koju zatičemo na početku „Stiha“), 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sukob različitih planova koji mogu razvrgnuti obiteljske odnose (primjerice nakana oca da preuda svoje kćeri, što je također motiv u „Stihu“), 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 ozbiljna karakterna mana jednog od likova (primjerice škrtost starca Eukliona u „Zlatnom ćupu“), </a:t>
            </a:r>
            <a:r>
              <a:rPr lang="hr-H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</a:p>
          <a:p>
            <a:r>
              <a:rPr lang="hr-HR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namjerno loše ponašanje jednog od likova (npr. ponašanje svodnika Dordala koji u „Perzijancu“ uskraćuje prostitutku Lemniselenu zaljubljenom robu Toksilu).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453D-3E4A-446B-83CC-D818F4C4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Kronologija Plautovih komedija (prema Fontaine 2014)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F702-95F4-436B-ADCE-99DD053C8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„Magarci“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Asin.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oko 212.)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„Kovčežić“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Cist.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209.-207.)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„Hvalisavi vojnik“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206.-205?)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„Stiho“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Sti.,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200., Plebejske igre)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„Vidularija“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Vid., 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nakon 201?)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„Epidik“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oko 195?)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„Avet“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sredinom 190-ih?)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„Žižak“ (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Curc.</a:t>
            </a:r>
            <a:r>
              <a:rPr lang="hr-H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oko 193.)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2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15AA-443F-4B94-BCE3-722A84663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EC112-17D7-42EA-9466-0FE764DE4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„Lažac“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Pseud.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191., Megalensijske igre)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„Perzijanac“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nakon 191?)</a:t>
            </a: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„Zlatni ćup“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Aul., 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 190.)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„Amfitrion“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Amph., 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190.-185.?, Megalensijske igre?)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„Bakhide“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Bacch.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189?)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„Zarobljenici“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Capt.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189?)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„Tri novčića“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Trin.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188-7?)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„Prostak“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Truc.,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186?)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 „Kazina“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Cas.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nakon 186.)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43BA-B263-4137-B2E5-A6B56D18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B616B-13CF-4F56-ABE7-E18C4D682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 na koji način nije moguće datirati komediju „Trgovac“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dok je za „Menehme“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jedino vjerojatno da je nastala nakon „Aveti“, dakle iza sredine 190-ih, a za komediju „Konopac“ (</a:t>
            </a:r>
            <a:r>
              <a:rPr lang="hr-H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Rud.</a:t>
            </a:r>
            <a:r>
              <a:rPr lang="hr-H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je vjerojatno da je nastala nakon „Stiha“.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dirty="0"/>
              <a:t>Istaknuto je da su u kasnijim komedijama češći pjevani odlomci (</a:t>
            </a:r>
            <a:r>
              <a:rPr lang="hr-HR" i="1" dirty="0"/>
              <a:t>cantica</a:t>
            </a:r>
            <a:r>
              <a:rPr lang="hr-HR" dirty="0"/>
              <a:t>), no za to nema sigurnih dokaza.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5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A8C25-B5E1-45E4-90F1-7AC609EC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Utjecaji na Plautovu komediju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BEFFD-5E70-4948-ADBD-3F18E1A58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063" y="1932514"/>
            <a:ext cx="4497356" cy="4100963"/>
          </a:xfrm>
        </p:spPr>
      </p:pic>
    </p:spTree>
    <p:extLst>
      <p:ext uri="{BB962C8B-B14F-4D97-AF65-F5344CB8AC3E}">
        <p14:creationId xmlns:p14="http://schemas.microsoft.com/office/powerpoint/2010/main" val="7767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4" y="476673"/>
            <a:ext cx="8443912" cy="574675"/>
          </a:xfrm>
        </p:spPr>
        <p:txBody>
          <a:bodyPr>
            <a:noAutofit/>
          </a:bodyPr>
          <a:lstStyle/>
          <a:p>
            <a:pPr algn="ctr" eaLnBrk="1" hangingPunct="1"/>
            <a:r>
              <a:rPr lang="hr-HR" altLang="sr-Latn-RS" sz="2800" cap="none" dirty="0">
                <a:latin typeface="Book Antiqua" panose="02040602050305030304" pitchFamily="18" charset="0"/>
              </a:rPr>
              <a:t>T. Livije o početku komedije u Rimu(</a:t>
            </a:r>
            <a:r>
              <a:rPr lang="hr-HR" altLang="sr-Latn-RS" sz="2800" i="1" cap="none" dirty="0">
                <a:latin typeface="Book Antiqua" panose="02040602050305030304" pitchFamily="18" charset="0"/>
              </a:rPr>
              <a:t>AUC</a:t>
            </a:r>
            <a:r>
              <a:rPr lang="hr-HR" altLang="sr-Latn-RS" sz="2800" cap="none" dirty="0">
                <a:latin typeface="Book Antiqua" panose="02040602050305030304" pitchFamily="18" charset="0"/>
              </a:rPr>
              <a:t>, VII, 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631505" y="1556793"/>
            <a:ext cx="8857109" cy="53012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 Rim su u vrijeme kuge 364.pr.Kr. došli etrurski plesači, kako bi umilostivili bogove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Rimska mladež tome dodaje grube dijaloge i izvođači postaju </a:t>
            </a:r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histriones</a:t>
            </a:r>
            <a:endParaRPr lang="hr-HR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Razvija se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satura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r-HR" alt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dramska satira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koja sadržava i ples i pjevanje uz pratnju frule te ima raznolikiji sadržaj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Kad satira dobije razrađenu priču (</a:t>
            </a:r>
            <a:r>
              <a:rPr lang="hr-HR" altLang="sr-Latn-R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argumentum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to je komedija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1594</TotalTime>
  <Words>3175</Words>
  <Application>Microsoft Office PowerPoint</Application>
  <PresentationFormat>Widescreen</PresentationFormat>
  <Paragraphs>233</Paragraphs>
  <Slides>47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 Black</vt:lpstr>
      <vt:lpstr>Book Antiqua</vt:lpstr>
      <vt:lpstr>Calibri</vt:lpstr>
      <vt:lpstr>Garamond</vt:lpstr>
      <vt:lpstr>Times New Roman</vt:lpstr>
      <vt:lpstr>Wingdings</vt:lpstr>
      <vt:lpstr>Organic</vt:lpstr>
      <vt:lpstr>Plaut</vt:lpstr>
      <vt:lpstr>Titus Maccius Plautus, oko 254-184. pr. Kr.</vt:lpstr>
      <vt:lpstr>Sačuvane Plautove komedije</vt:lpstr>
      <vt:lpstr>Plautove komedije</vt:lpstr>
      <vt:lpstr>Kronologija Plautovih komedija (prema Fontaine 2014)</vt:lpstr>
      <vt:lpstr>PowerPoint Presentation</vt:lpstr>
      <vt:lpstr>PowerPoint Presentation</vt:lpstr>
      <vt:lpstr>Utjecaji na Plautovu komediju</vt:lpstr>
      <vt:lpstr>T. Livije o početku komedije u Rimu(AUC, VII, 2)</vt:lpstr>
      <vt:lpstr>Atelana  (fabula Atellana)</vt:lpstr>
      <vt:lpstr>Mim</vt:lpstr>
      <vt:lpstr>Fesceninski stihovi (versus Fescennini)</vt:lpstr>
      <vt:lpstr>Grčka komedija na Siciliji</vt:lpstr>
      <vt:lpstr>Grčka komedija</vt:lpstr>
      <vt:lpstr>Nova atička komedija  – do 263.g.pr.Kr.</vt:lpstr>
      <vt:lpstr>Menandar (Atena, oko 340. -290. pr. Kr.)</vt:lpstr>
      <vt:lpstr>Ludi scaenici</vt:lpstr>
      <vt:lpstr>Ludi scaenici</vt:lpstr>
      <vt:lpstr>Ludi scaenici</vt:lpstr>
      <vt:lpstr>Razvitak rimskoga kazališta po Liviju (Ab urbe condita 7.2)</vt:lpstr>
      <vt:lpstr>No business like show business</vt:lpstr>
      <vt:lpstr>Mjesta izvođenja</vt:lpstr>
      <vt:lpstr>PowerPoint Presentation</vt:lpstr>
      <vt:lpstr>Rimsko kazalište (Bosra, Sirija)</vt:lpstr>
      <vt:lpstr>Scena</vt:lpstr>
      <vt:lpstr>Kostimi</vt:lpstr>
      <vt:lpstr>Tunica i pallium</vt:lpstr>
      <vt:lpstr>Toga</vt:lpstr>
      <vt:lpstr>Stola</vt:lpstr>
      <vt:lpstr>PowerPoint Presentation</vt:lpstr>
      <vt:lpstr>Rekviziti</vt:lpstr>
      <vt:lpstr>Publika</vt:lpstr>
      <vt:lpstr>PowerPoint Presentation</vt:lpstr>
      <vt:lpstr>PowerPoint Presentation</vt:lpstr>
      <vt:lpstr>PowerPoint Presentation</vt:lpstr>
      <vt:lpstr>Grex histrionum</vt:lpstr>
      <vt:lpstr>Glumci</vt:lpstr>
      <vt:lpstr>PowerPoint Presentation</vt:lpstr>
      <vt:lpstr>Maske</vt:lpstr>
      <vt:lpstr>PowerPoint Presentation</vt:lpstr>
      <vt:lpstr>Maske</vt:lpstr>
      <vt:lpstr>Maske od terakote</vt:lpstr>
      <vt:lpstr>Glazba</vt:lpstr>
      <vt:lpstr>Primjer podjele teksta palijate na pjevane (C), recitirane (R) i govorene dijelove (S)</vt:lpstr>
      <vt:lpstr>PowerPoint Presentation</vt:lpstr>
      <vt:lpstr>Tibicen</vt:lpstr>
      <vt:lpstr>Zapleti Plautovih komedija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Plaut</dc:title>
  <dc:creator>Ranko Matasovic</dc:creator>
  <cp:lastModifiedBy>Ranko Matasovic</cp:lastModifiedBy>
  <cp:revision>44</cp:revision>
  <dcterms:created xsi:type="dcterms:W3CDTF">2019-03-13T09:46:35Z</dcterms:created>
  <dcterms:modified xsi:type="dcterms:W3CDTF">2022-03-16T12:12:00Z</dcterms:modified>
</cp:coreProperties>
</file>